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95" r:id="rId2"/>
    <p:sldId id="336" r:id="rId3"/>
    <p:sldId id="328" r:id="rId4"/>
    <p:sldId id="337" r:id="rId5"/>
    <p:sldId id="299" r:id="rId6"/>
    <p:sldId id="333" r:id="rId7"/>
    <p:sldId id="377" r:id="rId8"/>
    <p:sldId id="339" r:id="rId9"/>
    <p:sldId id="293" r:id="rId10"/>
    <p:sldId id="318" r:id="rId11"/>
    <p:sldId id="292" r:id="rId12"/>
    <p:sldId id="379" r:id="rId13"/>
    <p:sldId id="380" r:id="rId14"/>
    <p:sldId id="381" r:id="rId15"/>
    <p:sldId id="340" r:id="rId16"/>
    <p:sldId id="341" r:id="rId17"/>
    <p:sldId id="262" r:id="rId18"/>
    <p:sldId id="326" r:id="rId19"/>
    <p:sldId id="362" r:id="rId20"/>
    <p:sldId id="363" r:id="rId21"/>
    <p:sldId id="367" r:id="rId22"/>
    <p:sldId id="364" r:id="rId23"/>
    <p:sldId id="281" r:id="rId24"/>
    <p:sldId id="376" r:id="rId25"/>
    <p:sldId id="334" r:id="rId26"/>
    <p:sldId id="319" r:id="rId27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DA7BA-3694-4DDE-860D-552DF4B7E85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0D3C919-01F5-4386-900E-D57171B6085F}">
      <dgm:prSet phldrT="[Текст]" custT="1"/>
      <dgm:spPr>
        <a:solidFill>
          <a:schemeClr val="bg2">
            <a:lumMod val="9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Лекция -5%</a:t>
          </a:r>
          <a:endParaRPr lang="ru-RU" sz="1800" b="1" i="1" dirty="0"/>
        </a:p>
      </dgm:t>
    </dgm:pt>
    <dgm:pt modelId="{C55E9FB2-E491-4C65-B882-637B8C3FB6B4}" type="parTrans" cxnId="{9CD187C1-78A0-4FDA-8F66-F7E412C59D5B}">
      <dgm:prSet/>
      <dgm:spPr/>
      <dgm:t>
        <a:bodyPr/>
        <a:lstStyle/>
        <a:p>
          <a:endParaRPr lang="ru-RU"/>
        </a:p>
      </dgm:t>
    </dgm:pt>
    <dgm:pt modelId="{77FABE48-920C-4D3A-9C9E-E277699973D3}" type="sibTrans" cxnId="{9CD187C1-78A0-4FDA-8F66-F7E412C59D5B}">
      <dgm:prSet/>
      <dgm:spPr/>
      <dgm:t>
        <a:bodyPr/>
        <a:lstStyle/>
        <a:p>
          <a:endParaRPr lang="ru-RU"/>
        </a:p>
      </dgm:t>
    </dgm:pt>
    <dgm:pt modelId="{0CFE8DAC-BE71-48B3-B547-E905F9BEE2C3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Самостоятельное чтение-10%</a:t>
          </a:r>
          <a:endParaRPr lang="ru-RU" sz="1800" b="1" i="1" dirty="0"/>
        </a:p>
      </dgm:t>
    </dgm:pt>
    <dgm:pt modelId="{B42F7F8E-9B4D-40ED-9680-00C5FF77505A}" type="parTrans" cxnId="{55FADE58-E34A-49DD-ACE9-A2D18BCD0D01}">
      <dgm:prSet/>
      <dgm:spPr/>
      <dgm:t>
        <a:bodyPr/>
        <a:lstStyle/>
        <a:p>
          <a:endParaRPr lang="ru-RU"/>
        </a:p>
      </dgm:t>
    </dgm:pt>
    <dgm:pt modelId="{E6354552-FD45-4513-B132-0DB83CB00BBA}" type="sibTrans" cxnId="{55FADE58-E34A-49DD-ACE9-A2D18BCD0D01}">
      <dgm:prSet/>
      <dgm:spPr/>
      <dgm:t>
        <a:bodyPr/>
        <a:lstStyle/>
        <a:p>
          <a:endParaRPr lang="ru-RU"/>
        </a:p>
      </dgm:t>
    </dgm:pt>
    <dgm:pt modelId="{84E93C38-D301-4057-A732-C579B9AC9664}">
      <dgm:prSet phldrT="[Текст]" custT="1"/>
      <dgm:spPr>
        <a:solidFill>
          <a:schemeClr val="accent2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Аудио и видео просмотр-20%</a:t>
          </a:r>
          <a:endParaRPr lang="ru-RU" sz="1800" b="1" i="1" dirty="0"/>
        </a:p>
      </dgm:t>
    </dgm:pt>
    <dgm:pt modelId="{D956AF67-EBC8-4E6A-87A7-5AE69814A531}" type="parTrans" cxnId="{5DCD77D1-826F-4887-B6BC-AFBD5BB4605B}">
      <dgm:prSet/>
      <dgm:spPr/>
      <dgm:t>
        <a:bodyPr/>
        <a:lstStyle/>
        <a:p>
          <a:endParaRPr lang="ru-RU"/>
        </a:p>
      </dgm:t>
    </dgm:pt>
    <dgm:pt modelId="{60F28A4D-A624-4803-A591-66D0A1D4686F}" type="sibTrans" cxnId="{5DCD77D1-826F-4887-B6BC-AFBD5BB4605B}">
      <dgm:prSet/>
      <dgm:spPr/>
      <dgm:t>
        <a:bodyPr/>
        <a:lstStyle/>
        <a:p>
          <a:endParaRPr lang="ru-RU"/>
        </a:p>
      </dgm:t>
    </dgm:pt>
    <dgm:pt modelId="{C38AFE0D-28C9-448C-B4D4-19713ECB3DD5}">
      <dgm:prSet phldrT="[Текст]" custT="1"/>
      <dgm:spPr>
        <a:solidFill>
          <a:schemeClr val="accent3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Демонстрация-30%</a:t>
          </a:r>
          <a:endParaRPr lang="ru-RU" sz="1800" b="1" i="1" dirty="0"/>
        </a:p>
      </dgm:t>
    </dgm:pt>
    <dgm:pt modelId="{F39264CF-BC32-4B6F-9472-9368F0980971}" type="parTrans" cxnId="{313F210D-CA25-423F-980B-2645C95200B4}">
      <dgm:prSet/>
      <dgm:spPr/>
      <dgm:t>
        <a:bodyPr/>
        <a:lstStyle/>
        <a:p>
          <a:endParaRPr lang="ru-RU"/>
        </a:p>
      </dgm:t>
    </dgm:pt>
    <dgm:pt modelId="{CA777ACC-EE70-4F63-820D-B926358C4E8E}" type="sibTrans" cxnId="{313F210D-CA25-423F-980B-2645C95200B4}">
      <dgm:prSet/>
      <dgm:spPr/>
      <dgm:t>
        <a:bodyPr/>
        <a:lstStyle/>
        <a:p>
          <a:endParaRPr lang="ru-RU"/>
        </a:p>
      </dgm:t>
    </dgm:pt>
    <dgm:pt modelId="{85C37826-BB20-4B83-A3F8-57C01DCE71CA}">
      <dgm:prSet phldrT="[Текст]" custT="1"/>
      <dgm:spPr>
        <a:solidFill>
          <a:schemeClr val="accent4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Групповое обсуждение-50%</a:t>
          </a:r>
          <a:endParaRPr lang="ru-RU" sz="1800" b="1" i="1" dirty="0"/>
        </a:p>
      </dgm:t>
    </dgm:pt>
    <dgm:pt modelId="{2E353C90-3FE0-4072-A106-6BEB135D5693}" type="parTrans" cxnId="{1866B1AB-54B6-4970-8FD1-11493BD93711}">
      <dgm:prSet/>
      <dgm:spPr/>
      <dgm:t>
        <a:bodyPr/>
        <a:lstStyle/>
        <a:p>
          <a:endParaRPr lang="ru-RU"/>
        </a:p>
      </dgm:t>
    </dgm:pt>
    <dgm:pt modelId="{3CD30569-C183-4C51-9456-489560898875}" type="sibTrans" cxnId="{1866B1AB-54B6-4970-8FD1-11493BD93711}">
      <dgm:prSet/>
      <dgm:spPr/>
      <dgm:t>
        <a:bodyPr/>
        <a:lstStyle/>
        <a:p>
          <a:endParaRPr lang="ru-RU"/>
        </a:p>
      </dgm:t>
    </dgm:pt>
    <dgm:pt modelId="{0C9604AB-4D40-43ED-94CB-9A28B919D68E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Выполнение практических заданий-75%</a:t>
          </a:r>
          <a:endParaRPr lang="ru-RU" sz="1800" b="1" i="1" dirty="0"/>
        </a:p>
      </dgm:t>
    </dgm:pt>
    <dgm:pt modelId="{19B2F69C-F0D6-4652-88CC-561BA428F0B4}" type="parTrans" cxnId="{485D3F70-6B82-4278-8DA2-A4D061EF7D34}">
      <dgm:prSet/>
      <dgm:spPr/>
      <dgm:t>
        <a:bodyPr/>
        <a:lstStyle/>
        <a:p>
          <a:endParaRPr lang="ru-RU"/>
        </a:p>
      </dgm:t>
    </dgm:pt>
    <dgm:pt modelId="{A92E9C0B-52C5-4064-9924-21505517F119}" type="sibTrans" cxnId="{485D3F70-6B82-4278-8DA2-A4D061EF7D34}">
      <dgm:prSet/>
      <dgm:spPr/>
      <dgm:t>
        <a:bodyPr/>
        <a:lstStyle/>
        <a:p>
          <a:endParaRPr lang="ru-RU"/>
        </a:p>
      </dgm:t>
    </dgm:pt>
    <dgm:pt modelId="{F4E35117-1574-4353-B7C7-4051245472E2}">
      <dgm:prSet phldrT="[Текст]" custT="1"/>
      <dgm:spPr>
        <a:solidFill>
          <a:schemeClr val="accent6">
            <a:lumMod val="75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Обучение других (применение знаний на практике)-90%</a:t>
          </a:r>
          <a:endParaRPr lang="ru-RU" sz="1800" b="1" i="1" dirty="0"/>
        </a:p>
      </dgm:t>
    </dgm:pt>
    <dgm:pt modelId="{71D3E8DD-F721-4B7D-AD68-CE9F6923F245}" type="parTrans" cxnId="{FE12BA00-1C5A-4294-9BDB-E40BEFBD731C}">
      <dgm:prSet/>
      <dgm:spPr/>
      <dgm:t>
        <a:bodyPr/>
        <a:lstStyle/>
        <a:p>
          <a:endParaRPr lang="ru-RU"/>
        </a:p>
      </dgm:t>
    </dgm:pt>
    <dgm:pt modelId="{F40187DA-6716-48F3-B01C-59EBFAAEDD69}" type="sibTrans" cxnId="{FE12BA00-1C5A-4294-9BDB-E40BEFBD731C}">
      <dgm:prSet/>
      <dgm:spPr/>
      <dgm:t>
        <a:bodyPr/>
        <a:lstStyle/>
        <a:p>
          <a:endParaRPr lang="ru-RU"/>
        </a:p>
      </dgm:t>
    </dgm:pt>
    <dgm:pt modelId="{0C2EA269-78C1-4E83-84F7-87E80BCABD43}" type="pres">
      <dgm:prSet presAssocID="{0D3DA7BA-3694-4DDE-860D-552DF4B7E85D}" presName="Name0" presStyleCnt="0">
        <dgm:presLayoutVars>
          <dgm:dir/>
          <dgm:animLvl val="lvl"/>
          <dgm:resizeHandles val="exact"/>
        </dgm:presLayoutVars>
      </dgm:prSet>
      <dgm:spPr/>
    </dgm:pt>
    <dgm:pt modelId="{85704098-EE18-4398-8F57-8652AD6E9E48}" type="pres">
      <dgm:prSet presAssocID="{B0D3C919-01F5-4386-900E-D57171B6085F}" presName="Name8" presStyleCnt="0"/>
      <dgm:spPr/>
    </dgm:pt>
    <dgm:pt modelId="{3C5665F2-89B2-4056-8AB0-BAABB2B9AA54}" type="pres">
      <dgm:prSet presAssocID="{B0D3C919-01F5-4386-900E-D57171B6085F}" presName="level" presStyleLbl="node1" presStyleIdx="0" presStyleCnt="7" custScaleX="120748" custLinFactNeighborX="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359B-7729-48EE-A7A7-234A306375D3}" type="pres">
      <dgm:prSet presAssocID="{B0D3C919-01F5-4386-900E-D57171B608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819A1-5DB4-4DF7-A18A-FEA683C05FCA}" type="pres">
      <dgm:prSet presAssocID="{0CFE8DAC-BE71-48B3-B547-E905F9BEE2C3}" presName="Name8" presStyleCnt="0"/>
      <dgm:spPr/>
    </dgm:pt>
    <dgm:pt modelId="{28A6B941-266D-4199-AB2E-6013FF41D8AD}" type="pres">
      <dgm:prSet presAssocID="{0CFE8DAC-BE71-48B3-B547-E905F9BEE2C3}" presName="level" presStyleLbl="node1" presStyleIdx="1" presStyleCnt="7" custLinFactNeighborX="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FC021-33F8-4E55-A3A0-EF0003CD8116}" type="pres">
      <dgm:prSet presAssocID="{0CFE8DAC-BE71-48B3-B547-E905F9BEE2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6B17A-75E1-4715-96FA-3696106DB75B}" type="pres">
      <dgm:prSet presAssocID="{84E93C38-D301-4057-A732-C579B9AC9664}" presName="Name8" presStyleCnt="0"/>
      <dgm:spPr/>
    </dgm:pt>
    <dgm:pt modelId="{59B3392D-3C25-4191-BEEC-404B78B938D3}" type="pres">
      <dgm:prSet presAssocID="{84E93C38-D301-4057-A732-C579B9AC9664}" presName="level" presStyleLbl="node1" presStyleIdx="2" presStyleCnt="7" custLinFactNeighborX="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A050-4C57-4F3C-9C23-2E565CD02666}" type="pres">
      <dgm:prSet presAssocID="{84E93C38-D301-4057-A732-C579B9AC96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E6177-E313-4566-82C9-3480B38DA496}" type="pres">
      <dgm:prSet presAssocID="{C38AFE0D-28C9-448C-B4D4-19713ECB3DD5}" presName="Name8" presStyleCnt="0"/>
      <dgm:spPr/>
    </dgm:pt>
    <dgm:pt modelId="{E8699B26-FE84-4393-A938-B72B109B9F09}" type="pres">
      <dgm:prSet presAssocID="{C38AFE0D-28C9-448C-B4D4-19713ECB3DD5}" presName="level" presStyleLbl="node1" presStyleIdx="3" presStyleCnt="7" custLinFactNeighborX="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5F2CF-4F5A-4619-B735-578595DD67F5}" type="pres">
      <dgm:prSet presAssocID="{C38AFE0D-28C9-448C-B4D4-19713ECB3D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5C470-4574-49E2-9B53-7623DFB20A49}" type="pres">
      <dgm:prSet presAssocID="{85C37826-BB20-4B83-A3F8-57C01DCE71CA}" presName="Name8" presStyleCnt="0"/>
      <dgm:spPr/>
    </dgm:pt>
    <dgm:pt modelId="{642125E7-E6EE-4368-955A-49F3B087A61F}" type="pres">
      <dgm:prSet presAssocID="{85C37826-BB20-4B83-A3F8-57C01DCE71CA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DACD4-B362-441F-B02D-E4D8CF6A5FF9}" type="pres">
      <dgm:prSet presAssocID="{85C37826-BB20-4B83-A3F8-57C01DCE71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CE83-E10F-4D28-A2B9-9E51EC211C6E}" type="pres">
      <dgm:prSet presAssocID="{0C9604AB-4D40-43ED-94CB-9A28B919D68E}" presName="Name8" presStyleCnt="0"/>
      <dgm:spPr/>
    </dgm:pt>
    <dgm:pt modelId="{D2575184-4FDD-437D-99AF-3E6CE7FE923F}" type="pres">
      <dgm:prSet presAssocID="{0C9604AB-4D40-43ED-94CB-9A28B919D68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DC7D4-22ED-4E66-8ABB-A560A3F7371C}" type="pres">
      <dgm:prSet presAssocID="{0C9604AB-4D40-43ED-94CB-9A28B919D6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B2587-8CC1-4168-A923-A664A684C672}" type="pres">
      <dgm:prSet presAssocID="{F4E35117-1574-4353-B7C7-4051245472E2}" presName="Name8" presStyleCnt="0"/>
      <dgm:spPr/>
    </dgm:pt>
    <dgm:pt modelId="{F1402316-449F-4BAA-BB69-251825A105BC}" type="pres">
      <dgm:prSet presAssocID="{F4E35117-1574-4353-B7C7-4051245472E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773D5-BF59-4BD0-A4DB-B65E5348995B}" type="pres">
      <dgm:prSet presAssocID="{F4E35117-1574-4353-B7C7-4051245472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F71F1-EF92-4D55-9F50-719469DC3FD9}" type="presOf" srcId="{0D3DA7BA-3694-4DDE-860D-552DF4B7E85D}" destId="{0C2EA269-78C1-4E83-84F7-87E80BCABD43}" srcOrd="0" destOrd="0" presId="urn:microsoft.com/office/officeart/2005/8/layout/pyramid1"/>
    <dgm:cxn modelId="{37E4D375-F323-4880-8BF7-26F856C21E47}" type="presOf" srcId="{B0D3C919-01F5-4386-900E-D57171B6085F}" destId="{5DA0359B-7729-48EE-A7A7-234A306375D3}" srcOrd="1" destOrd="0" presId="urn:microsoft.com/office/officeart/2005/8/layout/pyramid1"/>
    <dgm:cxn modelId="{4CA052F9-5A84-48A4-94D9-1E3631CEA8FA}" type="presOf" srcId="{B0D3C919-01F5-4386-900E-D57171B6085F}" destId="{3C5665F2-89B2-4056-8AB0-BAABB2B9AA54}" srcOrd="0" destOrd="0" presId="urn:microsoft.com/office/officeart/2005/8/layout/pyramid1"/>
    <dgm:cxn modelId="{B2E8F0F7-D883-43D4-BC51-0BB73A39FB68}" type="presOf" srcId="{0C9604AB-4D40-43ED-94CB-9A28B919D68E}" destId="{9C1DC7D4-22ED-4E66-8ABB-A560A3F7371C}" srcOrd="1" destOrd="0" presId="urn:microsoft.com/office/officeart/2005/8/layout/pyramid1"/>
    <dgm:cxn modelId="{4DBB9BF1-E4EE-4290-B27B-F8CCDFDF1B3A}" type="presOf" srcId="{84E93C38-D301-4057-A732-C579B9AC9664}" destId="{62F2A050-4C57-4F3C-9C23-2E565CD02666}" srcOrd="1" destOrd="0" presId="urn:microsoft.com/office/officeart/2005/8/layout/pyramid1"/>
    <dgm:cxn modelId="{1EC4F779-302C-4A7D-B83D-86A2C45DD5C0}" type="presOf" srcId="{85C37826-BB20-4B83-A3F8-57C01DCE71CA}" destId="{F6DDACD4-B362-441F-B02D-E4D8CF6A5FF9}" srcOrd="1" destOrd="0" presId="urn:microsoft.com/office/officeart/2005/8/layout/pyramid1"/>
    <dgm:cxn modelId="{B35EFAFA-E83F-4966-AB5C-22163E9F510A}" type="presOf" srcId="{F4E35117-1574-4353-B7C7-4051245472E2}" destId="{F1402316-449F-4BAA-BB69-251825A105BC}" srcOrd="0" destOrd="0" presId="urn:microsoft.com/office/officeart/2005/8/layout/pyramid1"/>
    <dgm:cxn modelId="{1E07A4D7-7EBF-444B-B62D-0F8556042129}" type="presOf" srcId="{C38AFE0D-28C9-448C-B4D4-19713ECB3DD5}" destId="{6C65F2CF-4F5A-4619-B735-578595DD67F5}" srcOrd="1" destOrd="0" presId="urn:microsoft.com/office/officeart/2005/8/layout/pyramid1"/>
    <dgm:cxn modelId="{7F5CB731-50AE-42DA-B1EC-C7CD8616370E}" type="presOf" srcId="{C38AFE0D-28C9-448C-B4D4-19713ECB3DD5}" destId="{E8699B26-FE84-4393-A938-B72B109B9F09}" srcOrd="0" destOrd="0" presId="urn:microsoft.com/office/officeart/2005/8/layout/pyramid1"/>
    <dgm:cxn modelId="{114A814B-3B46-4EA3-B1BA-DA71E2946E81}" type="presOf" srcId="{F4E35117-1574-4353-B7C7-4051245472E2}" destId="{CF6773D5-BF59-4BD0-A4DB-B65E5348995B}" srcOrd="1" destOrd="0" presId="urn:microsoft.com/office/officeart/2005/8/layout/pyramid1"/>
    <dgm:cxn modelId="{19C381FC-9D11-41B2-B598-881668CDF3B8}" type="presOf" srcId="{0CFE8DAC-BE71-48B3-B547-E905F9BEE2C3}" destId="{28A6B941-266D-4199-AB2E-6013FF41D8AD}" srcOrd="0" destOrd="0" presId="urn:microsoft.com/office/officeart/2005/8/layout/pyramid1"/>
    <dgm:cxn modelId="{485D3F70-6B82-4278-8DA2-A4D061EF7D34}" srcId="{0D3DA7BA-3694-4DDE-860D-552DF4B7E85D}" destId="{0C9604AB-4D40-43ED-94CB-9A28B919D68E}" srcOrd="5" destOrd="0" parTransId="{19B2F69C-F0D6-4652-88CC-561BA428F0B4}" sibTransId="{A92E9C0B-52C5-4064-9924-21505517F119}"/>
    <dgm:cxn modelId="{1866B1AB-54B6-4970-8FD1-11493BD93711}" srcId="{0D3DA7BA-3694-4DDE-860D-552DF4B7E85D}" destId="{85C37826-BB20-4B83-A3F8-57C01DCE71CA}" srcOrd="4" destOrd="0" parTransId="{2E353C90-3FE0-4072-A106-6BEB135D5693}" sibTransId="{3CD30569-C183-4C51-9456-489560898875}"/>
    <dgm:cxn modelId="{76E7242E-43F1-482E-93F5-A890CD0E1267}" type="presOf" srcId="{0C9604AB-4D40-43ED-94CB-9A28B919D68E}" destId="{D2575184-4FDD-437D-99AF-3E6CE7FE923F}" srcOrd="0" destOrd="0" presId="urn:microsoft.com/office/officeart/2005/8/layout/pyramid1"/>
    <dgm:cxn modelId="{5DCD77D1-826F-4887-B6BC-AFBD5BB4605B}" srcId="{0D3DA7BA-3694-4DDE-860D-552DF4B7E85D}" destId="{84E93C38-D301-4057-A732-C579B9AC9664}" srcOrd="2" destOrd="0" parTransId="{D956AF67-EBC8-4E6A-87A7-5AE69814A531}" sibTransId="{60F28A4D-A624-4803-A591-66D0A1D4686F}"/>
    <dgm:cxn modelId="{55FADE58-E34A-49DD-ACE9-A2D18BCD0D01}" srcId="{0D3DA7BA-3694-4DDE-860D-552DF4B7E85D}" destId="{0CFE8DAC-BE71-48B3-B547-E905F9BEE2C3}" srcOrd="1" destOrd="0" parTransId="{B42F7F8E-9B4D-40ED-9680-00C5FF77505A}" sibTransId="{E6354552-FD45-4513-B132-0DB83CB00BBA}"/>
    <dgm:cxn modelId="{9CD187C1-78A0-4FDA-8F66-F7E412C59D5B}" srcId="{0D3DA7BA-3694-4DDE-860D-552DF4B7E85D}" destId="{B0D3C919-01F5-4386-900E-D57171B6085F}" srcOrd="0" destOrd="0" parTransId="{C55E9FB2-E491-4C65-B882-637B8C3FB6B4}" sibTransId="{77FABE48-920C-4D3A-9C9E-E277699973D3}"/>
    <dgm:cxn modelId="{81A512B6-9D10-4979-84EB-021A387F8967}" type="presOf" srcId="{84E93C38-D301-4057-A732-C579B9AC9664}" destId="{59B3392D-3C25-4191-BEEC-404B78B938D3}" srcOrd="0" destOrd="0" presId="urn:microsoft.com/office/officeart/2005/8/layout/pyramid1"/>
    <dgm:cxn modelId="{313F210D-CA25-423F-980B-2645C95200B4}" srcId="{0D3DA7BA-3694-4DDE-860D-552DF4B7E85D}" destId="{C38AFE0D-28C9-448C-B4D4-19713ECB3DD5}" srcOrd="3" destOrd="0" parTransId="{F39264CF-BC32-4B6F-9472-9368F0980971}" sibTransId="{CA777ACC-EE70-4F63-820D-B926358C4E8E}"/>
    <dgm:cxn modelId="{FE12BA00-1C5A-4294-9BDB-E40BEFBD731C}" srcId="{0D3DA7BA-3694-4DDE-860D-552DF4B7E85D}" destId="{F4E35117-1574-4353-B7C7-4051245472E2}" srcOrd="6" destOrd="0" parTransId="{71D3E8DD-F721-4B7D-AD68-CE9F6923F245}" sibTransId="{F40187DA-6716-48F3-B01C-59EBFAAEDD69}"/>
    <dgm:cxn modelId="{D6A94BB6-380E-4321-817C-1CE63DDAA452}" type="presOf" srcId="{0CFE8DAC-BE71-48B3-B547-E905F9BEE2C3}" destId="{919FC021-33F8-4E55-A3A0-EF0003CD8116}" srcOrd="1" destOrd="0" presId="urn:microsoft.com/office/officeart/2005/8/layout/pyramid1"/>
    <dgm:cxn modelId="{ABEB966B-B15D-4E90-B821-F2BFDE4116CA}" type="presOf" srcId="{85C37826-BB20-4B83-A3F8-57C01DCE71CA}" destId="{642125E7-E6EE-4368-955A-49F3B087A61F}" srcOrd="0" destOrd="0" presId="urn:microsoft.com/office/officeart/2005/8/layout/pyramid1"/>
    <dgm:cxn modelId="{44B4ADA2-AF13-4CA9-A79A-26EA3B019F2F}" type="presParOf" srcId="{0C2EA269-78C1-4E83-84F7-87E80BCABD43}" destId="{85704098-EE18-4398-8F57-8652AD6E9E48}" srcOrd="0" destOrd="0" presId="urn:microsoft.com/office/officeart/2005/8/layout/pyramid1"/>
    <dgm:cxn modelId="{ADB3E8EC-7B10-4917-84CD-19EEC20A4E2B}" type="presParOf" srcId="{85704098-EE18-4398-8F57-8652AD6E9E48}" destId="{3C5665F2-89B2-4056-8AB0-BAABB2B9AA54}" srcOrd="0" destOrd="0" presId="urn:microsoft.com/office/officeart/2005/8/layout/pyramid1"/>
    <dgm:cxn modelId="{7AC526EF-CD22-4F86-9A42-31469A69386A}" type="presParOf" srcId="{85704098-EE18-4398-8F57-8652AD6E9E48}" destId="{5DA0359B-7729-48EE-A7A7-234A306375D3}" srcOrd="1" destOrd="0" presId="urn:microsoft.com/office/officeart/2005/8/layout/pyramid1"/>
    <dgm:cxn modelId="{34E82368-F7B0-4D3B-9DFC-03A7663EA9A0}" type="presParOf" srcId="{0C2EA269-78C1-4E83-84F7-87E80BCABD43}" destId="{870819A1-5DB4-4DF7-A18A-FEA683C05FCA}" srcOrd="1" destOrd="0" presId="urn:microsoft.com/office/officeart/2005/8/layout/pyramid1"/>
    <dgm:cxn modelId="{B3D85DBC-8B72-40AD-B0FE-76DAAA185CA8}" type="presParOf" srcId="{870819A1-5DB4-4DF7-A18A-FEA683C05FCA}" destId="{28A6B941-266D-4199-AB2E-6013FF41D8AD}" srcOrd="0" destOrd="0" presId="urn:microsoft.com/office/officeart/2005/8/layout/pyramid1"/>
    <dgm:cxn modelId="{7834B621-7979-481D-956E-3B98C9693327}" type="presParOf" srcId="{870819A1-5DB4-4DF7-A18A-FEA683C05FCA}" destId="{919FC021-33F8-4E55-A3A0-EF0003CD8116}" srcOrd="1" destOrd="0" presId="urn:microsoft.com/office/officeart/2005/8/layout/pyramid1"/>
    <dgm:cxn modelId="{28FD810D-9FBD-4B23-B638-56792241AB8B}" type="presParOf" srcId="{0C2EA269-78C1-4E83-84F7-87E80BCABD43}" destId="{22C6B17A-75E1-4715-96FA-3696106DB75B}" srcOrd="2" destOrd="0" presId="urn:microsoft.com/office/officeart/2005/8/layout/pyramid1"/>
    <dgm:cxn modelId="{213E4C39-244B-4941-B4DC-751151042115}" type="presParOf" srcId="{22C6B17A-75E1-4715-96FA-3696106DB75B}" destId="{59B3392D-3C25-4191-BEEC-404B78B938D3}" srcOrd="0" destOrd="0" presId="urn:microsoft.com/office/officeart/2005/8/layout/pyramid1"/>
    <dgm:cxn modelId="{10587BD2-BE01-42BD-A878-E497C2412CF6}" type="presParOf" srcId="{22C6B17A-75E1-4715-96FA-3696106DB75B}" destId="{62F2A050-4C57-4F3C-9C23-2E565CD02666}" srcOrd="1" destOrd="0" presId="urn:microsoft.com/office/officeart/2005/8/layout/pyramid1"/>
    <dgm:cxn modelId="{8DD64265-DA1F-448A-9447-A2916167756F}" type="presParOf" srcId="{0C2EA269-78C1-4E83-84F7-87E80BCABD43}" destId="{9CBE6177-E313-4566-82C9-3480B38DA496}" srcOrd="3" destOrd="0" presId="urn:microsoft.com/office/officeart/2005/8/layout/pyramid1"/>
    <dgm:cxn modelId="{B8499A0E-DFCD-4780-BF5F-E019283494AA}" type="presParOf" srcId="{9CBE6177-E313-4566-82C9-3480B38DA496}" destId="{E8699B26-FE84-4393-A938-B72B109B9F09}" srcOrd="0" destOrd="0" presId="urn:microsoft.com/office/officeart/2005/8/layout/pyramid1"/>
    <dgm:cxn modelId="{24390022-86B0-4FCB-AFB9-391171404284}" type="presParOf" srcId="{9CBE6177-E313-4566-82C9-3480B38DA496}" destId="{6C65F2CF-4F5A-4619-B735-578595DD67F5}" srcOrd="1" destOrd="0" presId="urn:microsoft.com/office/officeart/2005/8/layout/pyramid1"/>
    <dgm:cxn modelId="{C8AF34BF-B081-4A27-B9E1-51A132C5B6FF}" type="presParOf" srcId="{0C2EA269-78C1-4E83-84F7-87E80BCABD43}" destId="{9A75C470-4574-49E2-9B53-7623DFB20A49}" srcOrd="4" destOrd="0" presId="urn:microsoft.com/office/officeart/2005/8/layout/pyramid1"/>
    <dgm:cxn modelId="{3D596DCD-C1BB-445E-9A61-913BE8CFF78A}" type="presParOf" srcId="{9A75C470-4574-49E2-9B53-7623DFB20A49}" destId="{642125E7-E6EE-4368-955A-49F3B087A61F}" srcOrd="0" destOrd="0" presId="urn:microsoft.com/office/officeart/2005/8/layout/pyramid1"/>
    <dgm:cxn modelId="{D7A2D4AD-EAE4-4A01-B6DF-0F19A50E5019}" type="presParOf" srcId="{9A75C470-4574-49E2-9B53-7623DFB20A49}" destId="{F6DDACD4-B362-441F-B02D-E4D8CF6A5FF9}" srcOrd="1" destOrd="0" presId="urn:microsoft.com/office/officeart/2005/8/layout/pyramid1"/>
    <dgm:cxn modelId="{986F573E-3CFC-4417-987B-FD0168C27A36}" type="presParOf" srcId="{0C2EA269-78C1-4E83-84F7-87E80BCABD43}" destId="{9EEECE83-E10F-4D28-A2B9-9E51EC211C6E}" srcOrd="5" destOrd="0" presId="urn:microsoft.com/office/officeart/2005/8/layout/pyramid1"/>
    <dgm:cxn modelId="{195E8429-6FDA-4F1A-B732-6E7344465E43}" type="presParOf" srcId="{9EEECE83-E10F-4D28-A2B9-9E51EC211C6E}" destId="{D2575184-4FDD-437D-99AF-3E6CE7FE923F}" srcOrd="0" destOrd="0" presId="urn:microsoft.com/office/officeart/2005/8/layout/pyramid1"/>
    <dgm:cxn modelId="{0FD2C5AA-5287-484F-8B9B-32A7DA3A90B0}" type="presParOf" srcId="{9EEECE83-E10F-4D28-A2B9-9E51EC211C6E}" destId="{9C1DC7D4-22ED-4E66-8ABB-A560A3F7371C}" srcOrd="1" destOrd="0" presId="urn:microsoft.com/office/officeart/2005/8/layout/pyramid1"/>
    <dgm:cxn modelId="{647E8007-BFC5-4BCE-99BB-A7BEADCE10FC}" type="presParOf" srcId="{0C2EA269-78C1-4E83-84F7-87E80BCABD43}" destId="{C1FB2587-8CC1-4168-A923-A664A684C672}" srcOrd="6" destOrd="0" presId="urn:microsoft.com/office/officeart/2005/8/layout/pyramid1"/>
    <dgm:cxn modelId="{E703BEE7-221D-4E25-864B-48B2C06C6E2A}" type="presParOf" srcId="{C1FB2587-8CC1-4168-A923-A664A684C672}" destId="{F1402316-449F-4BAA-BB69-251825A105BC}" srcOrd="0" destOrd="0" presId="urn:microsoft.com/office/officeart/2005/8/layout/pyramid1"/>
    <dgm:cxn modelId="{01AC9CC6-C4ED-451B-85E1-4BA5912C7327}" type="presParOf" srcId="{C1FB2587-8CC1-4168-A923-A664A684C672}" destId="{CF6773D5-BF59-4BD0-A4DB-B65E534899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665F2-89B2-4056-8AB0-BAABB2B9AA54}">
      <dsp:nvSpPr>
        <dsp:cNvPr id="0" name=""/>
        <dsp:cNvSpPr/>
      </dsp:nvSpPr>
      <dsp:spPr>
        <a:xfrm>
          <a:off x="3803629" y="0"/>
          <a:ext cx="1577313" cy="963159"/>
        </a:xfrm>
        <a:prstGeom prst="trapezoid">
          <a:avLst>
            <a:gd name="adj" fmla="val 67813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Лекция -5%</a:t>
          </a:r>
          <a:endParaRPr lang="ru-RU" sz="1800" b="1" i="1" kern="1200" dirty="0"/>
        </a:p>
      </dsp:txBody>
      <dsp:txXfrm>
        <a:off x="3803629" y="0"/>
        <a:ext cx="1577313" cy="963159"/>
      </dsp:txXfrm>
    </dsp:sp>
    <dsp:sp modelId="{28A6B941-266D-4199-AB2E-6013FF41D8AD}">
      <dsp:nvSpPr>
        <dsp:cNvPr id="0" name=""/>
        <dsp:cNvSpPr/>
      </dsp:nvSpPr>
      <dsp:spPr>
        <a:xfrm>
          <a:off x="3285987" y="963158"/>
          <a:ext cx="2612571" cy="963159"/>
        </a:xfrm>
        <a:prstGeom prst="trapezoid">
          <a:avLst>
            <a:gd name="adj" fmla="val 67813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Самостоятельное чтение-10%</a:t>
          </a:r>
          <a:endParaRPr lang="ru-RU" sz="1800" b="1" i="1" kern="1200" dirty="0"/>
        </a:p>
      </dsp:txBody>
      <dsp:txXfrm>
        <a:off x="3743187" y="963158"/>
        <a:ext cx="1698171" cy="963159"/>
      </dsp:txXfrm>
    </dsp:sp>
    <dsp:sp modelId="{59B3392D-3C25-4191-BEEC-404B78B938D3}">
      <dsp:nvSpPr>
        <dsp:cNvPr id="0" name=""/>
        <dsp:cNvSpPr/>
      </dsp:nvSpPr>
      <dsp:spPr>
        <a:xfrm>
          <a:off x="2632871" y="1926318"/>
          <a:ext cx="3918857" cy="963159"/>
        </a:xfrm>
        <a:prstGeom prst="trapezoid">
          <a:avLst>
            <a:gd name="adj" fmla="val 67813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Аудио и видео просмотр-20%</a:t>
          </a:r>
          <a:endParaRPr lang="ru-RU" sz="1800" b="1" i="1" kern="1200" dirty="0"/>
        </a:p>
      </dsp:txBody>
      <dsp:txXfrm>
        <a:off x="3318671" y="1926318"/>
        <a:ext cx="2547257" cy="963159"/>
      </dsp:txXfrm>
    </dsp:sp>
    <dsp:sp modelId="{E8699B26-FE84-4393-A938-B72B109B9F09}">
      <dsp:nvSpPr>
        <dsp:cNvPr id="0" name=""/>
        <dsp:cNvSpPr/>
      </dsp:nvSpPr>
      <dsp:spPr>
        <a:xfrm>
          <a:off x="1979702" y="2889477"/>
          <a:ext cx="5225142" cy="963159"/>
        </a:xfrm>
        <a:prstGeom prst="trapezoid">
          <a:avLst>
            <a:gd name="adj" fmla="val 67813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Демонстрация-30%</a:t>
          </a:r>
          <a:endParaRPr lang="ru-RU" sz="1800" b="1" i="1" kern="1200" dirty="0"/>
        </a:p>
      </dsp:txBody>
      <dsp:txXfrm>
        <a:off x="2894102" y="2889477"/>
        <a:ext cx="3396342" cy="963159"/>
      </dsp:txXfrm>
    </dsp:sp>
    <dsp:sp modelId="{642125E7-E6EE-4368-955A-49F3B087A61F}">
      <dsp:nvSpPr>
        <dsp:cNvPr id="0" name=""/>
        <dsp:cNvSpPr/>
      </dsp:nvSpPr>
      <dsp:spPr>
        <a:xfrm>
          <a:off x="1306285" y="3852636"/>
          <a:ext cx="6531428" cy="963159"/>
        </a:xfrm>
        <a:prstGeom prst="trapezoid">
          <a:avLst>
            <a:gd name="adj" fmla="val 67813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Групповое обсуждение-50%</a:t>
          </a:r>
          <a:endParaRPr lang="ru-RU" sz="1800" b="1" i="1" kern="1200" dirty="0"/>
        </a:p>
      </dsp:txBody>
      <dsp:txXfrm>
        <a:off x="2449285" y="3852636"/>
        <a:ext cx="4245428" cy="963159"/>
      </dsp:txXfrm>
    </dsp:sp>
    <dsp:sp modelId="{D2575184-4FDD-437D-99AF-3E6CE7FE923F}">
      <dsp:nvSpPr>
        <dsp:cNvPr id="0" name=""/>
        <dsp:cNvSpPr/>
      </dsp:nvSpPr>
      <dsp:spPr>
        <a:xfrm>
          <a:off x="653142" y="4815795"/>
          <a:ext cx="7837714" cy="963159"/>
        </a:xfrm>
        <a:prstGeom prst="trapezoid">
          <a:avLst>
            <a:gd name="adj" fmla="val 67813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Выполнение практических заданий-75%</a:t>
          </a:r>
          <a:endParaRPr lang="ru-RU" sz="1800" b="1" i="1" kern="1200" dirty="0"/>
        </a:p>
      </dsp:txBody>
      <dsp:txXfrm>
        <a:off x="2024742" y="4815795"/>
        <a:ext cx="5094514" cy="963159"/>
      </dsp:txXfrm>
    </dsp:sp>
    <dsp:sp modelId="{F1402316-449F-4BAA-BB69-251825A105BC}">
      <dsp:nvSpPr>
        <dsp:cNvPr id="0" name=""/>
        <dsp:cNvSpPr/>
      </dsp:nvSpPr>
      <dsp:spPr>
        <a:xfrm>
          <a:off x="0" y="5778954"/>
          <a:ext cx="9144000" cy="963159"/>
        </a:xfrm>
        <a:prstGeom prst="trapezoid">
          <a:avLst>
            <a:gd name="adj" fmla="val 67813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Обучение других (применение знаний на практике)-90%</a:t>
          </a:r>
          <a:endParaRPr lang="ru-RU" sz="1800" b="1" i="1" kern="1200" dirty="0"/>
        </a:p>
      </dsp:txBody>
      <dsp:txXfrm>
        <a:off x="1600199" y="5778954"/>
        <a:ext cx="5943600" cy="96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B4CFA9-E4E1-4F2E-BC5D-D50E3300BD86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E3BE9A-FC8C-4A74-A0AE-0980327DC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F1D4B-7E93-4CAF-9C0F-946AED4F25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6042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МОУ Ленинская СОШ</a:t>
            </a:r>
          </a:p>
        </p:txBody>
      </p:sp>
      <p:sp>
        <p:nvSpPr>
          <p:cNvPr id="60422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C9F24-AAC5-4304-9C08-2096A2A6CF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36600"/>
            <a:ext cx="4894263" cy="36718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54828"/>
            <a:ext cx="4939560" cy="4409837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99D50-2307-4680-8E5F-5169C370F6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36600"/>
            <a:ext cx="4894263" cy="36718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54828"/>
            <a:ext cx="4939560" cy="4409837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25669-834E-46F0-B5B5-E985517DCB0A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11CC6-42A3-48BA-8322-71A906F213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5505C-2EF8-4D3F-A03E-A7C688CA0BF4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67F2E-6685-49DB-8365-E7A7276C7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F544C-0314-4012-A56B-3743D0C4AEB1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5F6D0-AB8F-45FF-9D41-138817FFF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76EEE-AC07-43D2-BAC1-5FF45069C9DA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9E43C-4061-414E-A3AA-91D9FD4AC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86D3D-7A65-41E3-BEBC-C52EB177F046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4AC28-1557-40CD-8EF5-7F070E0AA7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0CEDC-49B8-4127-9131-07B075A47158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B059F-C928-41C8-AD71-076CA21A0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5FA85-4D49-4183-8C85-0AC1AC18B2CD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536D-4897-4ACB-B1C2-E43F81536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A8E03-53C4-487C-8625-BFB58CD0C1C6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D2A77-91B9-4DA6-A47B-CDA71438E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CAD63-3909-4E9C-9E7D-9A3331E8C691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8AC1C-F7DC-4FC3-B5BC-13610B93D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0585-443B-44FA-A9F7-E6081C0E66C5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3134B-06BF-4036-8607-FD617DC7A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5807-4A92-4535-B133-9AB07ABD4FC2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D6AE1-330B-4323-A8A1-1438CD819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lumMod val="95000"/>
                <a:alpha val="69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88064-7D0C-40B5-BD7B-3651F81F22AD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17FF8-A581-443D-8A88-8FE1A2562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4"/>
            <a:ext cx="8353425" cy="3455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ПЕДАГОГИЧЕСКИЙ СОВЕТ</a:t>
            </a:r>
            <a:r>
              <a:rPr lang="ru-RU" sz="4000" b="1" i="1" dirty="0" smtClean="0">
                <a:latin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Тема:</a:t>
            </a:r>
            <a:r>
              <a:rPr lang="ru-RU" sz="4000" b="1" i="1" dirty="0" smtClean="0">
                <a:latin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«Современный урок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как основа эффективного и качественного образования»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endParaRPr lang="ru-RU" sz="4000" b="1" i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9" name="Рисунок 3" descr="SY01253_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149725"/>
            <a:ext cx="18367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7690048" cy="582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современного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1050" y="1844675"/>
            <a:ext cx="8362950" cy="41767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современном уроке нет места скуке, страху и злости от бессилия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современном уроке царит атмосфера интереса, доверия и сотрудничества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современном уроке  есть место каждому ученику, потому что современный урок-залог его успеха в будущем!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Современный урок</a:t>
            </a:r>
          </a:p>
        </p:txBody>
      </p:sp>
      <p:sp>
        <p:nvSpPr>
          <p:cNvPr id="11273" name="Rectangle 9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dirty="0" smtClean="0">
                <a:latin typeface="Arial" pitchFamily="34" charset="0"/>
              </a:rPr>
              <a:t>    </a:t>
            </a:r>
            <a:r>
              <a:rPr lang="ru-RU" sz="2800" dirty="0" smtClean="0">
                <a:latin typeface="Times New Roman" pitchFamily="18" charset="0"/>
              </a:rPr>
              <a:t>Три постулата заложены в основании новой технологии урока.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Первый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ru-RU" sz="2800" i="1" dirty="0" smtClean="0">
                <a:latin typeface="Times New Roman" pitchFamily="18" charset="0"/>
              </a:rPr>
              <a:t> «Урок есть открытие истины, поиск и осмысление её в совместной деятельности учителя и ученика».</a:t>
            </a:r>
            <a:br>
              <a:rPr lang="ru-RU" sz="2800" i="1" dirty="0" smtClean="0"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Второй:</a:t>
            </a:r>
            <a:r>
              <a:rPr lang="ru-RU" sz="2800" i="1" dirty="0" smtClean="0">
                <a:latin typeface="Times New Roman" pitchFamily="18" charset="0"/>
              </a:rPr>
              <a:t> «Урок есть часть жизни ребёнка».</a:t>
            </a:r>
            <a:br>
              <a:rPr lang="ru-RU" sz="2800" i="1" dirty="0" smtClean="0"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Третий:</a:t>
            </a:r>
            <a:r>
              <a:rPr lang="ru-RU" sz="2800" i="1" dirty="0" smtClean="0">
                <a:latin typeface="Times New Roman" pitchFamily="18" charset="0"/>
              </a:rPr>
              <a:t> «Человек на уроке всегда остаётся наивысшей ценностью , выступая в роли цели и никогда не выступая в виде средства».</a:t>
            </a:r>
          </a:p>
        </p:txBody>
      </p:sp>
      <p:pic>
        <p:nvPicPr>
          <p:cNvPr id="11270" name="Рисунок 6" descr="18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5300662"/>
            <a:ext cx="1802995" cy="13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76300" y="3048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</a:rPr>
              <a:t>Сравнительные особенности традиционной и инновационной педагогики.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3400" y="23304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1.     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14400" y="2354263"/>
            <a:ext cx="2286000" cy="336550"/>
          </a:xfrm>
          <a:prstGeom prst="rect">
            <a:avLst/>
          </a:prstGeom>
          <a:solidFill>
            <a:srgbClr val="FF898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Цель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00400" y="2238375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Формирование знаний, умений и навыков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940152" y="2276872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Развитие личности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3400" y="28876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2.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914400" y="2819400"/>
            <a:ext cx="2286000" cy="5810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Интегральная характеристика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352800" y="2963863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«Школа памяти»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867400" y="294005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«Школа развития»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33400" y="34972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3.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914400" y="3429000"/>
            <a:ext cx="2286000" cy="8255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Преобладающий тип и характер взаимоотношений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00400" y="3497263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Субъект - объектный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867400" y="35052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Субъект - субъектный</a:t>
            </a: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81000" y="4267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33400" y="43116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4.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914400" y="4335463"/>
            <a:ext cx="2286000" cy="3365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Девиз педагога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3200400" y="4335463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«Делай как я»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867400" y="431165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«Не навреди»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33400" y="4716463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5.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914400" y="4724400"/>
            <a:ext cx="228600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Характер и стиль взаимодействия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3200400" y="484505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авторитарность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867400" y="484505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демократичность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381000" y="6019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33400" y="59880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6.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200400" y="52578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монологичность, закрытость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5867400" y="5181600"/>
            <a:ext cx="289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диалогичность,   открытость,  рефлексивность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914400" y="6088063"/>
            <a:ext cx="2286000" cy="336550"/>
          </a:xfrm>
          <a:prstGeom prst="rect">
            <a:avLst/>
          </a:prstGeom>
          <a:solidFill>
            <a:srgbClr val="C3C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Формы организации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200400" y="5943600"/>
            <a:ext cx="2667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Фронтальные,</a:t>
            </a:r>
          </a:p>
          <a:p>
            <a:pPr>
              <a:spcBef>
                <a:spcPct val="50000"/>
              </a:spcBef>
            </a:pPr>
            <a:r>
              <a:rPr lang="ru-RU" sz="1600" b="1"/>
              <a:t>индивидуальные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867400" y="59436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Групповые,</a:t>
            </a:r>
          </a:p>
          <a:p>
            <a:pPr>
              <a:spcBef>
                <a:spcPct val="50000"/>
              </a:spcBef>
            </a:pPr>
            <a:r>
              <a:rPr lang="ru-RU" sz="1600" b="1"/>
              <a:t>коллективные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81000" y="1340768"/>
            <a:ext cx="8763001" cy="5288632"/>
            <a:chOff x="240" y="1056"/>
            <a:chExt cx="5520" cy="3120"/>
          </a:xfrm>
        </p:grpSpPr>
        <p:sp>
          <p:nvSpPr>
            <p:cNvPr id="10278" name="Text Box 10"/>
            <p:cNvSpPr txBox="1">
              <a:spLocks noChangeArrowheads="1"/>
            </p:cNvSpPr>
            <p:nvPr/>
          </p:nvSpPr>
          <p:spPr bwMode="auto">
            <a:xfrm>
              <a:off x="288" y="1104"/>
              <a:ext cx="1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№                </a:t>
              </a:r>
              <a:r>
                <a:rPr lang="ru-RU" sz="1600" b="1"/>
                <a:t>Особенности</a:t>
              </a:r>
              <a:endParaRPr lang="ru-RU" sz="1400" b="1"/>
            </a:p>
          </p:txBody>
        </p:sp>
        <p:sp>
          <p:nvSpPr>
            <p:cNvPr id="10279" name="Text Box 11"/>
            <p:cNvSpPr txBox="1">
              <a:spLocks noChangeArrowheads="1"/>
            </p:cNvSpPr>
            <p:nvPr/>
          </p:nvSpPr>
          <p:spPr bwMode="auto">
            <a:xfrm>
              <a:off x="2016" y="1056"/>
              <a:ext cx="16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/>
                <a:t>Традиционная   </a:t>
              </a:r>
              <a:r>
                <a:rPr lang="ru-RU" sz="1600" b="1"/>
                <a:t>«Знаниевая» педагогика</a:t>
              </a:r>
            </a:p>
          </p:txBody>
        </p:sp>
        <p:sp>
          <p:nvSpPr>
            <p:cNvPr id="10280" name="Text Box 12"/>
            <p:cNvSpPr txBox="1">
              <a:spLocks noChangeArrowheads="1"/>
            </p:cNvSpPr>
            <p:nvPr/>
          </p:nvSpPr>
          <p:spPr bwMode="auto">
            <a:xfrm>
              <a:off x="3651" y="1056"/>
              <a:ext cx="210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 dirty="0"/>
                <a:t>Инновационная </a:t>
              </a:r>
              <a:r>
                <a:rPr lang="ru-RU" sz="1600" b="1" i="1" dirty="0" smtClean="0"/>
                <a:t>«</a:t>
              </a:r>
              <a:r>
                <a:rPr lang="ru-RU" sz="1600" b="1" dirty="0" err="1" smtClean="0"/>
                <a:t>Способностная</a:t>
              </a:r>
              <a:r>
                <a:rPr lang="ru-RU" sz="1600" b="1" dirty="0" smtClean="0"/>
                <a:t>» педагогика</a:t>
              </a:r>
              <a:endParaRPr lang="ru-RU" sz="1600" b="1" dirty="0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40" y="1056"/>
              <a:ext cx="5280" cy="3120"/>
              <a:chOff x="240" y="1056"/>
              <a:chExt cx="5280" cy="3120"/>
            </a:xfrm>
          </p:grpSpPr>
          <p:sp>
            <p:nvSpPr>
              <p:cNvPr id="10282" name="Line 3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3" name="Line 4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4" name="Line 5"/>
              <p:cNvSpPr>
                <a:spLocks noChangeShapeType="1"/>
              </p:cNvSpPr>
              <p:nvPr/>
            </p:nvSpPr>
            <p:spPr bwMode="auto">
              <a:xfrm>
                <a:off x="552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Line 6"/>
              <p:cNvSpPr>
                <a:spLocks noChangeShapeType="1"/>
              </p:cNvSpPr>
              <p:nvPr/>
            </p:nvSpPr>
            <p:spPr bwMode="auto">
              <a:xfrm>
                <a:off x="57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6" name="Line 7"/>
              <p:cNvSpPr>
                <a:spLocks noChangeShapeType="1"/>
              </p:cNvSpPr>
              <p:nvPr/>
            </p:nvSpPr>
            <p:spPr bwMode="auto">
              <a:xfrm>
                <a:off x="201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7" name="Line 8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8" name="Line 9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1403648" y="980728"/>
            <a:ext cx="626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6600FF"/>
                </a:solidFill>
              </a:rPr>
              <a:t>Характеристики образовательных моделей.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81000" y="2819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381000" y="4724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381000" y="6629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81000" y="3429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Text Box 62"/>
          <p:cNvSpPr txBox="1">
            <a:spLocks noChangeArrowheads="1"/>
          </p:cNvSpPr>
          <p:nvPr/>
        </p:nvSpPr>
        <p:spPr bwMode="auto">
          <a:xfrm>
            <a:off x="8763000" y="6400800"/>
            <a:ext cx="381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75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utoUpdateAnimBg="0"/>
      <p:bldP spid="7182" grpId="0" animBg="1" autoUpdateAnimBg="0"/>
      <p:bldP spid="7183" grpId="0" autoUpdateAnimBg="0"/>
      <p:bldP spid="7184" grpId="0" autoUpdateAnimBg="0"/>
      <p:bldP spid="7186" grpId="0" autoUpdateAnimBg="0"/>
      <p:bldP spid="7187" grpId="0" animBg="1" autoUpdateAnimBg="0"/>
      <p:bldP spid="7188" grpId="0" autoUpdateAnimBg="0"/>
      <p:bldP spid="7189" grpId="0" autoUpdateAnimBg="0"/>
      <p:bldP spid="7191" grpId="0" autoUpdateAnimBg="0"/>
      <p:bldP spid="7192" grpId="0" animBg="1" autoUpdateAnimBg="0"/>
      <p:bldP spid="7193" grpId="0" autoUpdateAnimBg="0"/>
      <p:bldP spid="7194" grpId="0" autoUpdateAnimBg="0"/>
      <p:bldP spid="7195" grpId="0" animBg="1"/>
      <p:bldP spid="7196" grpId="0" autoUpdateAnimBg="0"/>
      <p:bldP spid="7197" grpId="0" animBg="1" autoUpdateAnimBg="0"/>
      <p:bldP spid="7198" grpId="0" autoUpdateAnimBg="0"/>
      <p:bldP spid="7199" grpId="0" autoUpdateAnimBg="0"/>
      <p:bldP spid="7202" grpId="0" autoUpdateAnimBg="0"/>
      <p:bldP spid="7203" grpId="0" animBg="1" autoUpdateAnimBg="0"/>
      <p:bldP spid="7204" grpId="0" autoUpdateAnimBg="0"/>
      <p:bldP spid="7205" grpId="0" autoUpdateAnimBg="0"/>
      <p:bldP spid="7206" grpId="0" animBg="1"/>
      <p:bldP spid="7207" grpId="0" autoUpdateAnimBg="0"/>
      <p:bldP spid="7208" grpId="0" autoUpdateAnimBg="0"/>
      <p:bldP spid="7209" grpId="0" autoUpdateAnimBg="0"/>
      <p:bldP spid="7210" grpId="0" animBg="1" autoUpdateAnimBg="0"/>
      <p:bldP spid="7211" grpId="0" autoUpdateAnimBg="0"/>
      <p:bldP spid="7212" grpId="0" autoUpdateAnimBg="0"/>
      <p:bldP spid="7213" grpId="0" autoUpdateAnimBg="0"/>
      <p:bldP spid="7185" grpId="0" animBg="1"/>
      <p:bldP spid="7200" grpId="0" animBg="1"/>
      <p:bldP spid="7227" grpId="0" animBg="1"/>
      <p:bldP spid="7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914400" y="5257800"/>
            <a:ext cx="2286000" cy="3365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«Формула обучения»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14400" y="3810000"/>
            <a:ext cx="2286000" cy="1069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Ведущий тип деятельности осваиваемый учеником: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914400" y="3321050"/>
            <a:ext cx="2286000" cy="3365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Ведущий принцип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914400" y="1524000"/>
            <a:ext cx="2286000" cy="336550"/>
          </a:xfrm>
          <a:prstGeom prst="rect">
            <a:avLst/>
          </a:prstGeom>
          <a:solidFill>
            <a:srgbClr val="FF898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Методы обучения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908050"/>
            <a:ext cx="8785225" cy="4959350"/>
            <a:chOff x="158" y="1052"/>
            <a:chExt cx="5534" cy="3124"/>
          </a:xfrm>
        </p:grpSpPr>
        <p:sp>
          <p:nvSpPr>
            <p:cNvPr id="11289" name="Text Box 11"/>
            <p:cNvSpPr txBox="1">
              <a:spLocks noChangeArrowheads="1"/>
            </p:cNvSpPr>
            <p:nvPr/>
          </p:nvSpPr>
          <p:spPr bwMode="auto">
            <a:xfrm>
              <a:off x="288" y="1104"/>
              <a:ext cx="1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dirty="0"/>
                <a:t>№                </a:t>
              </a:r>
              <a:r>
                <a:rPr lang="ru-RU" sz="1600" b="1" dirty="0"/>
                <a:t>Особенности</a:t>
              </a:r>
              <a:endParaRPr lang="ru-RU" sz="1400" b="1" dirty="0"/>
            </a:p>
          </p:txBody>
        </p:sp>
        <p:sp>
          <p:nvSpPr>
            <p:cNvPr id="11290" name="Text Box 12"/>
            <p:cNvSpPr txBox="1">
              <a:spLocks noChangeArrowheads="1"/>
            </p:cNvSpPr>
            <p:nvPr/>
          </p:nvSpPr>
          <p:spPr bwMode="auto">
            <a:xfrm>
              <a:off x="2016" y="1056"/>
              <a:ext cx="16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/>
                <a:t>Традиционная   </a:t>
              </a:r>
              <a:r>
                <a:rPr lang="ru-RU" sz="1600" b="1"/>
                <a:t>«Знаниевая» педагогика</a:t>
              </a:r>
            </a:p>
          </p:txBody>
        </p:sp>
        <p:sp>
          <p:nvSpPr>
            <p:cNvPr id="11291" name="Text Box 13"/>
            <p:cNvSpPr txBox="1">
              <a:spLocks noChangeArrowheads="1"/>
            </p:cNvSpPr>
            <p:nvPr/>
          </p:nvSpPr>
          <p:spPr bwMode="auto">
            <a:xfrm>
              <a:off x="3696" y="1056"/>
              <a:ext cx="19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 dirty="0"/>
                <a:t>Инновационная </a:t>
              </a:r>
              <a:r>
                <a:rPr lang="ru-RU" sz="1600" b="1" dirty="0"/>
                <a:t>«</a:t>
              </a:r>
              <a:r>
                <a:rPr lang="ru-RU" sz="1600" b="1" dirty="0" err="1"/>
                <a:t>Способностная</a:t>
              </a:r>
              <a:r>
                <a:rPr lang="ru-RU" sz="1600" b="1" dirty="0"/>
                <a:t>» педагогика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58" y="1052"/>
              <a:ext cx="5362" cy="3124"/>
              <a:chOff x="158" y="1052"/>
              <a:chExt cx="5362" cy="3124"/>
            </a:xfrm>
          </p:grpSpPr>
          <p:sp>
            <p:nvSpPr>
              <p:cNvPr id="11293" name="Line 15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4" name="Line 16"/>
              <p:cNvSpPr>
                <a:spLocks noChangeShapeType="1"/>
              </p:cNvSpPr>
              <p:nvPr/>
            </p:nvSpPr>
            <p:spPr bwMode="auto">
              <a:xfrm>
                <a:off x="158" y="1052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5" name="Line 17"/>
              <p:cNvSpPr>
                <a:spLocks noChangeShapeType="1"/>
              </p:cNvSpPr>
              <p:nvPr/>
            </p:nvSpPr>
            <p:spPr bwMode="auto">
              <a:xfrm>
                <a:off x="552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Line 18"/>
              <p:cNvSpPr>
                <a:spLocks noChangeShapeType="1"/>
              </p:cNvSpPr>
              <p:nvPr/>
            </p:nvSpPr>
            <p:spPr bwMode="auto">
              <a:xfrm>
                <a:off x="612" y="1052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7" name="Line 19"/>
              <p:cNvSpPr>
                <a:spLocks noChangeShapeType="1"/>
              </p:cNvSpPr>
              <p:nvPr/>
            </p:nvSpPr>
            <p:spPr bwMode="auto">
              <a:xfrm>
                <a:off x="201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8" name="Line 20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Line 21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1441450" y="228600"/>
            <a:ext cx="626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6600FF"/>
                </a:solidFill>
              </a:rPr>
              <a:t>Характеристики образовательных моделей.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81000" y="143986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 7.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200400" y="1516063"/>
            <a:ext cx="2590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Иллюстративно-объяснительные</a:t>
            </a:r>
          </a:p>
          <a:p>
            <a:pPr>
              <a:spcBef>
                <a:spcPct val="50000"/>
              </a:spcBef>
            </a:pPr>
            <a:r>
              <a:rPr lang="ru-RU" sz="1600" b="1"/>
              <a:t>информационные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867400" y="1439863"/>
            <a:ext cx="28956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Проблемные: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/>
              <a:t>проблемного изложения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/>
              <a:t>частично-поисковый, эвристический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/>
              <a:t>исследовательский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381000" y="3200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57200" y="3321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8.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276600" y="32766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«продавливания»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867400" y="3268663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«выращивания»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81000" y="3733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81000" y="372586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  9.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200400" y="3914775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Репродуктивный, воспроизводящий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867400" y="3822700"/>
            <a:ext cx="289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Продуктивный,  Творческий,       Проблемный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381000" y="4953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51520" y="4945063"/>
            <a:ext cx="66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10.</a:t>
            </a:r>
            <a:endParaRPr lang="ru-RU" sz="1600" b="1" dirty="0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3200400" y="5021263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Знания – репродуктивная деятельность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5867400" y="5021263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Проблемная деятельность  -  рефлексия  -  знания</a:t>
            </a: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381000" y="5867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Text Box 45"/>
          <p:cNvSpPr txBox="1">
            <a:spLocks noChangeArrowheads="1"/>
          </p:cNvSpPr>
          <p:nvPr/>
        </p:nvSpPr>
        <p:spPr bwMode="auto">
          <a:xfrm>
            <a:off x="8763000" y="6400800"/>
            <a:ext cx="381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 animBg="1" autoUpdateAnimBg="0"/>
      <p:bldP spid="8226" grpId="0" animBg="1" autoUpdateAnimBg="0"/>
      <p:bldP spid="8221" grpId="0" animBg="1" autoUpdateAnimBg="0"/>
      <p:bldP spid="8216" grpId="0" animBg="1" autoUpdateAnimBg="0"/>
      <p:bldP spid="8215" grpId="0" autoUpdateAnimBg="0"/>
      <p:bldP spid="8217" grpId="0" autoUpdateAnimBg="0"/>
      <p:bldP spid="8218" grpId="0" autoUpdateAnimBg="0"/>
      <p:bldP spid="8219" grpId="0" animBg="1"/>
      <p:bldP spid="8220" grpId="0" autoUpdateAnimBg="0"/>
      <p:bldP spid="8222" grpId="0" autoUpdateAnimBg="0"/>
      <p:bldP spid="8223" grpId="0" autoUpdateAnimBg="0"/>
      <p:bldP spid="8224" grpId="0" animBg="1"/>
      <p:bldP spid="8225" grpId="0" autoUpdateAnimBg="0"/>
      <p:bldP spid="8227" grpId="0" autoUpdateAnimBg="0"/>
      <p:bldP spid="8228" grpId="0" autoUpdateAnimBg="0"/>
      <p:bldP spid="8229" grpId="0" animBg="1"/>
      <p:bldP spid="8230" grpId="0" autoUpdateAnimBg="0"/>
      <p:bldP spid="8232" grpId="0" autoUpdateAnimBg="0"/>
      <p:bldP spid="8233" grpId="0" autoUpdateAnimBg="0"/>
      <p:bldP spid="82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14400" y="4343400"/>
            <a:ext cx="2286000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Позиция ученика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914400" y="2406650"/>
            <a:ext cx="2286000" cy="3365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Функции учителя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14400" y="1568450"/>
            <a:ext cx="2286000" cy="336550"/>
          </a:xfrm>
          <a:prstGeom prst="rect">
            <a:avLst/>
          </a:prstGeom>
          <a:solidFill>
            <a:srgbClr val="FF898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Способы усвоения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914400"/>
            <a:ext cx="8763000" cy="4953000"/>
            <a:chOff x="240" y="1056"/>
            <a:chExt cx="5520" cy="3120"/>
          </a:xfrm>
        </p:grpSpPr>
        <p:sp>
          <p:nvSpPr>
            <p:cNvPr id="12314" name="Text Box 3"/>
            <p:cNvSpPr txBox="1">
              <a:spLocks noChangeArrowheads="1"/>
            </p:cNvSpPr>
            <p:nvPr/>
          </p:nvSpPr>
          <p:spPr bwMode="auto">
            <a:xfrm>
              <a:off x="288" y="1104"/>
              <a:ext cx="1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№                </a:t>
              </a:r>
              <a:r>
                <a:rPr lang="ru-RU" sz="1600" b="1"/>
                <a:t>Особенности</a:t>
              </a:r>
              <a:endParaRPr lang="ru-RU" sz="1400" b="1"/>
            </a:p>
          </p:txBody>
        </p:sp>
        <p:sp>
          <p:nvSpPr>
            <p:cNvPr id="12315" name="Text Box 4"/>
            <p:cNvSpPr txBox="1">
              <a:spLocks noChangeArrowheads="1"/>
            </p:cNvSpPr>
            <p:nvPr/>
          </p:nvSpPr>
          <p:spPr bwMode="auto">
            <a:xfrm>
              <a:off x="2016" y="1056"/>
              <a:ext cx="16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/>
                <a:t>Традиционная   </a:t>
              </a:r>
              <a:r>
                <a:rPr lang="ru-RU" sz="1600" b="1"/>
                <a:t>«Знаниевая» педагогика</a:t>
              </a:r>
            </a:p>
          </p:txBody>
        </p:sp>
        <p:sp>
          <p:nvSpPr>
            <p:cNvPr id="12316" name="Text Box 5"/>
            <p:cNvSpPr txBox="1">
              <a:spLocks noChangeArrowheads="1"/>
            </p:cNvSpPr>
            <p:nvPr/>
          </p:nvSpPr>
          <p:spPr bwMode="auto">
            <a:xfrm>
              <a:off x="3696" y="1056"/>
              <a:ext cx="20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 dirty="0"/>
                <a:t>Инновационная </a:t>
              </a:r>
              <a:r>
                <a:rPr lang="ru-RU" sz="1600" b="1" dirty="0"/>
                <a:t>«</a:t>
              </a:r>
              <a:r>
                <a:rPr lang="ru-RU" sz="1600" b="1" dirty="0" err="1"/>
                <a:t>Способностная</a:t>
              </a:r>
              <a:r>
                <a:rPr lang="ru-RU" sz="1600" b="1" dirty="0"/>
                <a:t>» педагогика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0" y="1056"/>
              <a:ext cx="5280" cy="3120"/>
              <a:chOff x="240" y="1056"/>
              <a:chExt cx="5280" cy="3120"/>
            </a:xfrm>
          </p:grpSpPr>
          <p:sp>
            <p:nvSpPr>
              <p:cNvPr id="12318" name="Line 7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Line 8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0" name="Line 9"/>
              <p:cNvSpPr>
                <a:spLocks noChangeShapeType="1"/>
              </p:cNvSpPr>
              <p:nvPr/>
            </p:nvSpPr>
            <p:spPr bwMode="auto">
              <a:xfrm>
                <a:off x="552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Line 10"/>
              <p:cNvSpPr>
                <a:spLocks noChangeShapeType="1"/>
              </p:cNvSpPr>
              <p:nvPr/>
            </p:nvSpPr>
            <p:spPr bwMode="auto">
              <a:xfrm>
                <a:off x="57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2" name="Line 11"/>
              <p:cNvSpPr>
                <a:spLocks noChangeShapeType="1"/>
              </p:cNvSpPr>
              <p:nvPr/>
            </p:nvSpPr>
            <p:spPr bwMode="auto">
              <a:xfrm>
                <a:off x="201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3" name="Line 12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4" name="Line 13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1934379" y="228600"/>
            <a:ext cx="5276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>
                <a:solidFill>
                  <a:srgbClr val="6600FF"/>
                </a:solidFill>
              </a:rPr>
              <a:t>Характеристики образовательных моделей.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81000" y="15684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11.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00400" y="1412777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Заучивание, деятельность по алгоритму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867400" y="1552575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Поисковая мыслительная деятельность, рефлексия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81000" y="5867400"/>
            <a:ext cx="8382000" cy="0"/>
          </a:xfrm>
          <a:prstGeom prst="line">
            <a:avLst/>
          </a:prstGeom>
          <a:noFill/>
          <a:ln w="127000">
            <a:pattFill prst="dkHorz">
              <a:fgClr>
                <a:srgbClr val="66FF99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81000" y="2209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23528" y="2354263"/>
            <a:ext cx="59087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12. 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200400" y="2362200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носитель информации, хранитель норм и традиций,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867400" y="2430463"/>
            <a:ext cx="289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Организатор сотрудничества, Консультант,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00400" y="3212977"/>
            <a:ext cx="266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пропагандист предметно – дисциплинарных знаний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867400" y="3421063"/>
            <a:ext cx="289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Управляющий поисковой работой учащихся, консультант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381000" y="4267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51520" y="4335463"/>
            <a:ext cx="6628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13.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200400" y="52578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отсутствие мотива к личностному росту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867400" y="5257800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наличие интереса к деятельности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3733800" y="4267200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Пассивность, 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477000" y="4267200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Активность,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3429000" y="4724400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отсутствие интереса, 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5943600" y="4648200"/>
            <a:ext cx="287687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наличие мотива к самосовершенствованию,</a:t>
            </a:r>
          </a:p>
        </p:txBody>
      </p:sp>
      <p:sp>
        <p:nvSpPr>
          <p:cNvPr id="12313" name="Text Box 38"/>
          <p:cNvSpPr txBox="1">
            <a:spLocks noChangeArrowheads="1"/>
          </p:cNvSpPr>
          <p:nvPr/>
        </p:nvSpPr>
        <p:spPr bwMode="auto">
          <a:xfrm>
            <a:off x="8763000" y="6400800"/>
            <a:ext cx="381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 animBg="1" autoUpdateAnimBg="0"/>
      <p:bldP spid="9238" grpId="0" animBg="1" autoUpdateAnimBg="0"/>
      <p:bldP spid="9232" grpId="0" animBg="1" autoUpdateAnimBg="0"/>
      <p:bldP spid="9231" grpId="0" autoUpdateAnimBg="0"/>
      <p:bldP spid="9233" grpId="0" autoUpdateAnimBg="0"/>
      <p:bldP spid="9234" grpId="0" autoUpdateAnimBg="0"/>
      <p:bldP spid="9235" grpId="0" animBg="1"/>
      <p:bldP spid="9236" grpId="0" animBg="1"/>
      <p:bldP spid="9237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nimBg="1"/>
      <p:bldP spid="9244" grpId="0" autoUpdateAnimBg="0"/>
      <p:bldP spid="9246" grpId="0" autoUpdateAnimBg="0"/>
      <p:bldP spid="9247" grpId="0" autoUpdateAnimBg="0"/>
      <p:bldP spid="9248" grpId="0" autoUpdateAnimBg="0"/>
      <p:bldP spid="9249" grpId="0" autoUpdateAnimBg="0"/>
      <p:bldP spid="9250" grpId="0" autoUpdateAnimBg="0"/>
      <p:bldP spid="92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Требования, предъявляемые к современному уроку</a:t>
            </a:r>
          </a:p>
        </p:txBody>
      </p:sp>
      <p:sp>
        <p:nvSpPr>
          <p:cNvPr id="134147" name="Rectangle 3"/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55165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урок должен являться логической единицей темы, иметь свою строгую, единую внутреннюю логику, определяемую дидактическими целями и содержанием.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строится на основе учёта программных требований и требований учебных стандартов; диагностики потребностей и возможностей учащихся; самооценки возможностей преподавателя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должен иметь точное дидактическое назначение(тип) и свои неповторимые особенности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нацелен на конкретные результаты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 должен иметь рациональную структуру и темп.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изложение материала на уроке должно быть вариативным по своей структуре.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должен предусматривать задания, предполагающие применение новых знаний на практике в изменённой ситуации по сравнению с изученной 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большая часть знаний должна быть получена в процессе самостоятельного поиска путём решения поисковых задач.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существенной стороной урока является индивидуализация обучения. Она необходима в качестве условия, обеспечивающего работу каждого ученика в доступном ему темпе, для поощрения перехода одного уровня развития к другому.</a:t>
            </a:r>
          </a:p>
          <a:p>
            <a:pPr marL="609600" indent="-609600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8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000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Требования, предъявляемые к современному уроку</a:t>
            </a:r>
          </a:p>
        </p:txBody>
      </p:sp>
      <p:sp>
        <p:nvSpPr>
          <p:cNvPr id="135171" name="Rectangle 3"/>
          <p:cNvSpPr>
            <a:spLocks noGrp="1"/>
          </p:cNvSpPr>
          <p:nvPr>
            <p:ph idx="1"/>
          </p:nvPr>
        </p:nvSpPr>
        <p:spPr>
          <a:xfrm>
            <a:off x="250825" y="1284288"/>
            <a:ext cx="8713788" cy="557371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эффективность современного урока предполагает и применение современных технологий и ИКТ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должны  применяться многообразные формы, методы и средства.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    Особое внимание уделяют тем из них, которые при прочих равных условиях, при данном мастерстве преподавателя способны обеспечить максимальную эффективность данного урока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урок должен служить не только обучению, но и воспитанию учащихся</a:t>
            </a:r>
            <a:r>
              <a:rPr lang="ru-RU" sz="2000" dirty="0" smtClean="0">
                <a:latin typeface="Times New Roman" pitchFamily="18" charset="0"/>
              </a:rPr>
              <a:t>.  Воспитывать  компонентами, содержанием, методами и средствами обучения, организацией, уровнем и характером ученического коллектива, обликом педагога, общей атмосферой.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обеспечивается корректный дифференцированный подход к учащимся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педагог способствует становлению и развитию учебно-познавательной деятельности учащихся и эффективно ею управляет;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</a:rPr>
              <a:t>Современный урок – одна из важнейших проблем не только педагогики, но и гигиены. Речь идёт о рациональной организации учебного занятия.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для проведения урока необходима благоприятная обстановка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hlinkClick r:id="rId2" action="ppaction://hlinksldjump"/>
              </a:rPr>
              <a:t>педагог проводит рефлексию урока и его самоанализ урока</a:t>
            </a:r>
            <a:endParaRPr lang="ru-RU" sz="2000" dirty="0" smtClean="0">
              <a:solidFill>
                <a:srgbClr val="6600CC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урок проводится по плану, который является творческим документом учителя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664"/>
            <a:ext cx="8820472" cy="338437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не видит конечной цели -</a:t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удивляется, придя не туда»</a:t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Марк Твен</a:t>
            </a:r>
            <a:b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tivator-19469.jpg"/>
          <p:cNvPicPr>
            <a:picLocks noChangeAspect="1"/>
          </p:cNvPicPr>
          <p:nvPr/>
        </p:nvPicPr>
        <p:blipFill>
          <a:blip r:embed="rId3" cstate="print"/>
          <a:srcRect l="4322" t="2751" r="4322" b="14300"/>
          <a:stretch>
            <a:fillRect/>
          </a:stretch>
        </p:blipFill>
        <p:spPr>
          <a:xfrm>
            <a:off x="2915816" y="3559250"/>
            <a:ext cx="2736304" cy="31789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092280" y="630932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noaction"/>
              </a:rPr>
              <a:t>=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843213" y="2276475"/>
            <a:ext cx="3384550" cy="2447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СОДЕРЖАНИЕ УРОКА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987824" y="404664"/>
            <a:ext cx="3529013" cy="431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000" b="1" i="1" dirty="0"/>
              <a:t>Тема урока 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250825" y="1484313"/>
            <a:ext cx="2160588" cy="3313112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ЦЕЛЬ И</a:t>
            </a:r>
          </a:p>
          <a:p>
            <a:pPr algn="ctr"/>
            <a:r>
              <a:rPr lang="ru-RU" sz="2000" b="1" i="1" dirty="0"/>
              <a:t>ЗАДАЧИ:</a:t>
            </a:r>
          </a:p>
          <a:p>
            <a:pPr algn="ctr"/>
            <a:r>
              <a:rPr lang="ru-RU" sz="2000" b="1" dirty="0"/>
              <a:t>1</a:t>
            </a:r>
          </a:p>
          <a:p>
            <a:pPr algn="ctr"/>
            <a:r>
              <a:rPr lang="ru-RU" sz="2000" b="1" dirty="0"/>
              <a:t>2</a:t>
            </a:r>
          </a:p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6588125" y="1916113"/>
            <a:ext cx="935038" cy="280828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Формы</a:t>
            </a:r>
          </a:p>
          <a:p>
            <a:pPr algn="ctr"/>
            <a:r>
              <a:rPr lang="ru-RU" b="1" i="1" dirty="0"/>
              <a:t> работы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7667625" y="1916113"/>
            <a:ext cx="1295400" cy="2808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i="1" dirty="0"/>
              <a:t>Методы</a:t>
            </a:r>
          </a:p>
          <a:p>
            <a:pPr algn="ctr"/>
            <a:r>
              <a:rPr lang="ru-RU" b="1" i="1" dirty="0"/>
              <a:t> обучения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084888" y="3068638"/>
            <a:ext cx="503237" cy="360362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2411413" y="299720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7308850" y="3716338"/>
            <a:ext cx="503238" cy="360362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 rot="5400000">
            <a:off x="3996532" y="1196181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 rot="5400000">
            <a:off x="8101013" y="4795837"/>
            <a:ext cx="503238" cy="360363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454400" y="5229225"/>
            <a:ext cx="5689600" cy="10080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400" b="1" i="1" dirty="0"/>
              <a:t>РЕЗУЛЬТАТИВНОСТЬ УРОКА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3492500" y="6453188"/>
            <a:ext cx="5472113" cy="4048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РЕФЛЕКСИЯ</a:t>
            </a: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5651500" y="6237288"/>
            <a:ext cx="7302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5436096" y="1772816"/>
            <a:ext cx="1223963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сре</a:t>
            </a:r>
            <a:r>
              <a:rPr lang="ru-RU" b="1" i="1" dirty="0"/>
              <a:t>дства</a:t>
            </a:r>
          </a:p>
          <a:p>
            <a:pPr algn="ctr"/>
            <a:endParaRPr lang="ru-RU" dirty="0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4427538" y="1773238"/>
            <a:ext cx="1081087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средства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5003800" y="2492375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6084888" y="2420938"/>
            <a:ext cx="574675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6300192" y="2204864"/>
            <a:ext cx="1440458" cy="50341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4860032" y="1196752"/>
            <a:ext cx="1223962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средства</a:t>
            </a:r>
          </a:p>
          <a:p>
            <a:pPr algn="ctr"/>
            <a:endParaRPr lang="ru-RU" dirty="0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 rot="7877591">
            <a:off x="1325563" y="3435350"/>
            <a:ext cx="1589088" cy="4071937"/>
          </a:xfrm>
          <a:prstGeom prst="curvedLeftArrow">
            <a:avLst>
              <a:gd name="adj1" fmla="val 102497"/>
              <a:gd name="adj2" fmla="val 102497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5148064" y="4725143"/>
            <a:ext cx="647899" cy="5040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>
            <a:off x="5867400" y="4653135"/>
            <a:ext cx="1008856" cy="57608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H="1">
            <a:off x="5867400" y="4437112"/>
            <a:ext cx="2088976" cy="7921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4716413" flipV="1">
            <a:off x="1481736" y="-496763"/>
            <a:ext cx="923944" cy="3141956"/>
          </a:xfrm>
          <a:prstGeom prst="curvedLeftArrow">
            <a:avLst>
              <a:gd name="adj1" fmla="val 102497"/>
              <a:gd name="adj2" fmla="val 102497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между работоспособностью учащихся и временем урока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9752" y="2636912"/>
            <a:ext cx="5486400" cy="2971800"/>
            <a:chOff x="1440" y="4140"/>
            <a:chExt cx="8640" cy="4680"/>
          </a:xfrm>
        </p:grpSpPr>
        <p:sp>
          <p:nvSpPr>
            <p:cNvPr id="51214" name="Line 4"/>
            <p:cNvSpPr>
              <a:spLocks noChangeShapeType="1"/>
            </p:cNvSpPr>
            <p:nvPr/>
          </p:nvSpPr>
          <p:spPr bwMode="auto">
            <a:xfrm>
              <a:off x="1440" y="8820"/>
              <a:ext cx="8640" cy="0"/>
            </a:xfrm>
            <a:prstGeom prst="line">
              <a:avLst/>
            </a:prstGeom>
            <a:ln w="76200"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5" name="Line 5"/>
            <p:cNvSpPr>
              <a:spLocks noChangeShapeType="1"/>
            </p:cNvSpPr>
            <p:nvPr/>
          </p:nvSpPr>
          <p:spPr bwMode="auto">
            <a:xfrm flipV="1">
              <a:off x="1440" y="4140"/>
              <a:ext cx="0" cy="4680"/>
            </a:xfrm>
            <a:prstGeom prst="line">
              <a:avLst/>
            </a:prstGeom>
            <a:ln w="76200"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6" name="Line 6"/>
            <p:cNvSpPr>
              <a:spLocks noChangeShapeType="1"/>
            </p:cNvSpPr>
            <p:nvPr/>
          </p:nvSpPr>
          <p:spPr bwMode="auto">
            <a:xfrm>
              <a:off x="1440" y="4500"/>
              <a:ext cx="8460" cy="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7" name="Line 7"/>
            <p:cNvSpPr>
              <a:spLocks noChangeShapeType="1"/>
            </p:cNvSpPr>
            <p:nvPr/>
          </p:nvSpPr>
          <p:spPr bwMode="auto">
            <a:xfrm flipH="1">
              <a:off x="1440" y="4500"/>
              <a:ext cx="1620" cy="432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8" name="Line 8"/>
            <p:cNvSpPr>
              <a:spLocks noChangeShapeType="1"/>
            </p:cNvSpPr>
            <p:nvPr/>
          </p:nvSpPr>
          <p:spPr bwMode="auto">
            <a:xfrm>
              <a:off x="6480" y="4500"/>
              <a:ext cx="1980" cy="162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9" name="Line 9"/>
            <p:cNvSpPr>
              <a:spLocks noChangeShapeType="1"/>
            </p:cNvSpPr>
            <p:nvPr/>
          </p:nvSpPr>
          <p:spPr bwMode="auto">
            <a:xfrm>
              <a:off x="8460" y="6120"/>
              <a:ext cx="900" cy="180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20" name="Line 10"/>
            <p:cNvSpPr>
              <a:spLocks noChangeShapeType="1"/>
            </p:cNvSpPr>
            <p:nvPr/>
          </p:nvSpPr>
          <p:spPr bwMode="auto">
            <a:xfrm>
              <a:off x="9360" y="7920"/>
              <a:ext cx="0" cy="90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21" name="Line 11"/>
            <p:cNvSpPr>
              <a:spLocks noChangeShapeType="1"/>
            </p:cNvSpPr>
            <p:nvPr/>
          </p:nvSpPr>
          <p:spPr bwMode="auto">
            <a:xfrm>
              <a:off x="3060" y="4500"/>
              <a:ext cx="3420" cy="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51204" name="Line 12"/>
          <p:cNvSpPr>
            <a:spLocks noChangeShapeType="1"/>
          </p:cNvSpPr>
          <p:nvPr/>
        </p:nvSpPr>
        <p:spPr bwMode="auto">
          <a:xfrm>
            <a:off x="3348038" y="2852738"/>
            <a:ext cx="0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Line 13"/>
          <p:cNvSpPr>
            <a:spLocks noChangeShapeType="1"/>
          </p:cNvSpPr>
          <p:nvPr/>
        </p:nvSpPr>
        <p:spPr bwMode="auto">
          <a:xfrm>
            <a:off x="5508625" y="2924175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6" name="Line 14"/>
          <p:cNvSpPr>
            <a:spLocks noChangeShapeType="1"/>
          </p:cNvSpPr>
          <p:nvPr/>
        </p:nvSpPr>
        <p:spPr bwMode="auto">
          <a:xfrm>
            <a:off x="6804025" y="3860800"/>
            <a:ext cx="0" cy="172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Text Box 15"/>
          <p:cNvSpPr txBox="1">
            <a:spLocks noChangeArrowheads="1"/>
          </p:cNvSpPr>
          <p:nvPr/>
        </p:nvSpPr>
        <p:spPr bwMode="auto">
          <a:xfrm>
            <a:off x="971550" y="2636838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max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1619250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 0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2771775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4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0" name="Text Box 18"/>
          <p:cNvSpPr txBox="1">
            <a:spLocks noChangeArrowheads="1"/>
          </p:cNvSpPr>
          <p:nvPr/>
        </p:nvSpPr>
        <p:spPr bwMode="auto">
          <a:xfrm>
            <a:off x="4859338" y="5734050"/>
            <a:ext cx="1223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23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1" name="Text Box 19"/>
          <p:cNvSpPr txBox="1">
            <a:spLocks noChangeArrowheads="1"/>
          </p:cNvSpPr>
          <p:nvPr/>
        </p:nvSpPr>
        <p:spPr bwMode="auto">
          <a:xfrm>
            <a:off x="6084888" y="5734050"/>
            <a:ext cx="1223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39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2" name="Text Box 20"/>
          <p:cNvSpPr txBox="1">
            <a:spLocks noChangeArrowheads="1"/>
          </p:cNvSpPr>
          <p:nvPr/>
        </p:nvSpPr>
        <p:spPr bwMode="auto">
          <a:xfrm>
            <a:off x="7092950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45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3492500" y="3213100"/>
            <a:ext cx="1800225" cy="2103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latin typeface="Times New Roman Cyr" pitchFamily="18" charset="0"/>
              </a:rPr>
              <a:t>19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Times New Roman Cyr" pitchFamily="18" charset="0"/>
              </a:rPr>
              <a:t>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60648"/>
            <a:ext cx="3773488" cy="2625725"/>
          </a:xfrm>
          <a:noFill/>
          <a:ln>
            <a:solidFill>
              <a:srgbClr val="000000">
                <a:alpha val="0"/>
              </a:srgbClr>
            </a:solidFill>
          </a:ln>
          <a:effectLst>
            <a:softEdge rad="127000"/>
          </a:effectLst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5004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42938" y="2887663"/>
            <a:ext cx="77866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современных социально-экономических условиях жизни нашего общества, главной задачей образования является воспитание и обучение конкурентоспособного человека и гражданина, способного творчески мыслить и находить нестандартные решения.</a:t>
            </a:r>
          </a:p>
          <a:p>
            <a:pPr indent="450850" algn="just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910" name="Прямоугольник 7"/>
          <p:cNvSpPr>
            <a:spLocks noChangeArrowheads="1"/>
          </p:cNvSpPr>
          <p:nvPr/>
        </p:nvSpPr>
        <p:spPr bwMode="auto">
          <a:xfrm>
            <a:off x="755650" y="4724400"/>
            <a:ext cx="7643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XXI века – это институт, соответствующий целям опережающего развития, обеспечивающий изучение не только достижений прошлого, но и технологий будущего.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Задача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помочь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найти себя в будущем, стать самостоятельными, творческими и уверенными в себе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интенсивности умственной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060848"/>
          <a:ext cx="734481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5-25 минута</a:t>
                      </a:r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 минута 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60-40 %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35-45 минута 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современного урока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Организационный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организация группы в течение всего урока, готовность учащихся к уроку, порядок и дисциплина.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Целевой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постановка целей учения перед учащимися, как на весь урок, так и на отдельные его этапы.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Мотивационный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определение значимости изучаемого материала как в данной теме, так и во всем курсе.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Коммуникативный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уровень общения педагога с группой.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подбор материала для изучения, закрепления, повторения, самостоятельной работы и т.п.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Технологический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выбор форм, методов и приемов обучения, оптимальных для данного типа урока, для данной темы, для данной группы и т.п.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Контрольно-оценочный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использование оценки деятельности ученика на уроке для стимулирования его активности и развития познавательного интереса.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Аналитический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подведение итогов урока, анализ деятельности учащихся на уроке, анализ результатов собственной деятельности по организации урока.</a:t>
            </a:r>
          </a:p>
          <a:p>
            <a:pPr>
              <a:buNone/>
            </a:pPr>
            <a:r>
              <a:rPr lang="ru-RU" sz="2000" b="1" i="1" dirty="0" smtClean="0"/>
              <a:t>     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74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90600"/>
          </a:xfrm>
          <a:noFill/>
        </p:spPr>
        <p:txBody>
          <a:bodyPr lIns="92075" tIns="46038" rIns="92075" bIns="46038" anchor="b"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975"/>
            <a:ext cx="4608511" cy="5184775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</a:rPr>
              <a:t>Ассоциативный ряд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2. Незаконченные предложения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3. Торт решений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4. Разговор на бумаге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5. Солнышко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6. Координаты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7. Лист обратной связи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8.Заключительная дискуссия </a:t>
            </a:r>
            <a:endParaRPr lang="ru-RU" sz="2400" dirty="0" smtClean="0">
              <a:latin typeface="Times New Roman Cyr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44008" y="1196975"/>
            <a:ext cx="4499992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9. </a:t>
            </a:r>
            <a:r>
              <a:rPr lang="ru-RU" sz="2400" dirty="0" smtClean="0">
                <a:latin typeface="Times New Roman" pitchFamily="18" charset="0"/>
              </a:rPr>
              <a:t>Выбери дистанцию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10. </a:t>
            </a:r>
            <a:r>
              <a:rPr lang="ru-RU" sz="2400" dirty="0" err="1">
                <a:latin typeface="Times New Roman" pitchFamily="18" charset="0"/>
              </a:rPr>
              <a:t>Интепритация</a:t>
            </a:r>
            <a:r>
              <a:rPr lang="ru-RU" sz="2400" dirty="0">
                <a:latin typeface="Times New Roman" pitchFamily="18" charset="0"/>
              </a:rPr>
              <a:t> изображений 11. </a:t>
            </a:r>
            <a:r>
              <a:rPr lang="ru-RU" sz="2400" dirty="0" smtClean="0">
                <a:latin typeface="Times New Roman" pitchFamily="18" charset="0"/>
              </a:rPr>
              <a:t>Свет молнии.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12. </a:t>
            </a:r>
            <a:r>
              <a:rPr lang="ru-RU" sz="2400" dirty="0" smtClean="0">
                <a:latin typeface="Times New Roman" pitchFamily="18" charset="0"/>
              </a:rPr>
              <a:t>Письмо </a:t>
            </a:r>
            <a:r>
              <a:rPr lang="ru-RU" sz="2400" dirty="0">
                <a:latin typeface="Times New Roman" pitchFamily="18" charset="0"/>
              </a:rPr>
              <a:t>самому </a:t>
            </a:r>
            <a:r>
              <a:rPr lang="ru-RU" sz="2400" dirty="0" smtClean="0">
                <a:latin typeface="Times New Roman" pitchFamily="18" charset="0"/>
              </a:rPr>
              <a:t>себе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13. </a:t>
            </a:r>
            <a:r>
              <a:rPr lang="ru-RU" sz="2400" dirty="0" smtClean="0">
                <a:latin typeface="Times New Roman" pitchFamily="18" charset="0"/>
              </a:rPr>
              <a:t>Ну </a:t>
            </a:r>
            <a:r>
              <a:rPr lang="ru-RU" sz="2400" dirty="0">
                <a:latin typeface="Times New Roman" pitchFamily="18" charset="0"/>
              </a:rPr>
              <a:t>что, как </a:t>
            </a:r>
            <a:r>
              <a:rPr lang="ru-RU" sz="2400" dirty="0" smtClean="0">
                <a:latin typeface="Times New Roman" pitchFamily="18" charset="0"/>
              </a:rPr>
              <a:t>прошло занятие?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14. Барометр настроения </a:t>
            </a:r>
          </a:p>
          <a:p>
            <a:r>
              <a:rPr lang="ru-RU" sz="2400" dirty="0">
                <a:latin typeface="Times New Roman" pitchFamily="18" charset="0"/>
              </a:rPr>
              <a:t>15. </a:t>
            </a:r>
            <a:r>
              <a:rPr lang="ru-RU" sz="2400" dirty="0" smtClean="0">
                <a:latin typeface="Times New Roman" pitchFamily="18" charset="0"/>
              </a:rPr>
              <a:t>Телеграмма.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16. </a:t>
            </a:r>
            <a:r>
              <a:rPr lang="ru-RU" sz="2400" dirty="0" smtClean="0">
                <a:latin typeface="Times New Roman" pitchFamily="18" charset="0"/>
              </a:rPr>
              <a:t>Памятки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17. </a:t>
            </a:r>
            <a:r>
              <a:rPr lang="ru-RU" sz="2400" dirty="0" smtClean="0">
                <a:latin typeface="Times New Roman" pitchFamily="18" charset="0"/>
              </a:rPr>
              <a:t>Пейзаж </a:t>
            </a:r>
            <a:r>
              <a:rPr lang="ru-RU" sz="2400" dirty="0">
                <a:latin typeface="Times New Roman" pitchFamily="18" charset="0"/>
              </a:rPr>
              <a:t>- зеркало </a:t>
            </a:r>
            <a:r>
              <a:rPr lang="ru-RU" sz="2400" dirty="0" smtClean="0">
                <a:latin typeface="Times New Roman" pitchFamily="18" charset="0"/>
              </a:rPr>
              <a:t>настроения</a:t>
            </a:r>
          </a:p>
          <a:p>
            <a:r>
              <a:rPr lang="ru-RU" sz="2400" dirty="0" smtClean="0">
                <a:latin typeface="Times New Roman" pitchFamily="18" charset="0"/>
              </a:rPr>
              <a:t>18. </a:t>
            </a:r>
            <a:r>
              <a:rPr lang="ru-RU" sz="2400" dirty="0" err="1" smtClean="0">
                <a:latin typeface="Times New Roman" pitchFamily="18" charset="0"/>
              </a:rPr>
              <a:t>Цветодиагностика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endParaRPr lang="ru-RU" sz="2400" b="1" dirty="0"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 рефлексии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Каждая пара веток ёлки  – это позиция, по которой надо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высказать свое мнение (снизу вверх):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Нижняя пара веток–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нас было важным и интересным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пара веток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этому вопросу мы получили конкретную информацию…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Третья пара веток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было трудно (нам не понравилось)…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Четвёртая пара веток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оценка педагогического совета…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Верхушка ели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 нас было недостаточно…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/>
          </a:blip>
          <a:srcRect b="-259"/>
          <a:stretch>
            <a:fillRect/>
          </a:stretch>
        </p:blipFill>
        <p:spPr bwMode="auto">
          <a:xfrm>
            <a:off x="6324838" y="4653136"/>
            <a:ext cx="28191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-конечная звезда 6"/>
          <p:cNvSpPr/>
          <p:nvPr/>
        </p:nvSpPr>
        <p:spPr>
          <a:xfrm>
            <a:off x="7236296" y="5013176"/>
            <a:ext cx="216024" cy="216024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388424" y="6237312"/>
            <a:ext cx="216024" cy="144016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48264" y="5733256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6376" y="551723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/>
          </p:cNvPr>
          <p:cNvSpPr/>
          <p:nvPr/>
        </p:nvSpPr>
        <p:spPr>
          <a:xfrm>
            <a:off x="7452320" y="4509120"/>
            <a:ext cx="14401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3" y="1124744"/>
            <a:ext cx="7632848" cy="5230812"/>
          </a:xfrm>
        </p:spPr>
        <p:txBody>
          <a:bodyPr rtlCol="0">
            <a:normAutofit fontScale="47500" lnSpcReduction="20000"/>
          </a:bodyPr>
          <a:lstStyle/>
          <a:p>
            <a:pPr marL="0"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800" dirty="0" smtClean="0"/>
              <a:t>    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Любой урок – имеет огромный потенциал для решения новых задач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Неоспоримо одно:  он должен быть жизненным, одушевленным личностью педагога.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выйди ты не в белый свет,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поле за околицей, —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 идешь за кем-то вслед,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Вовек не позабудется.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5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Н.Рыленков</a:t>
            </a:r>
            <a:r>
              <a:rPr lang="ru-RU" sz="5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благодарностью всем коллегам, идущим по нелегкой преподавательской  стезе….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7" y="2492896"/>
            <a:ext cx="4952237" cy="3774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Цель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5715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357313"/>
            <a:ext cx="797808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>
                <a:latin typeface="Arial" pitchFamily="34" charset="0"/>
              </a:rPr>
              <a:t>    </a:t>
            </a:r>
            <a:r>
              <a:rPr lang="ru-RU" dirty="0" smtClean="0">
                <a:latin typeface="Times New Roman" pitchFamily="18" charset="0"/>
              </a:rPr>
              <a:t>Знакомство с основными требованиями   предъявляемыми к организации современного урока,  как основы эффективного  и качественного образования</a:t>
            </a:r>
          </a:p>
        </p:txBody>
      </p:sp>
      <p:pic>
        <p:nvPicPr>
          <p:cNvPr id="5" name="Рисунок 4" descr="DSC00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Задачи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Осознание основных требований к организации современного урока;</a:t>
            </a:r>
          </a:p>
          <a:p>
            <a:pPr>
              <a:lnSpc>
                <a:spcPct val="90000"/>
              </a:lnSpc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Повышение интереса педагогов к современным технологиям;</a:t>
            </a:r>
          </a:p>
          <a:p>
            <a:pPr>
              <a:lnSpc>
                <a:spcPct val="90000"/>
              </a:lnSpc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Осознание необходимости повышения уровня самообразования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9" y="668219"/>
            <a:ext cx="77048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«Урок – это зеркало общей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едагогической культуры учителя,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мерило его интеллектуального богатства,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оказатель его кругозора, эрудиции»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32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ухамлинский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7575" y="2081778"/>
            <a:ext cx="228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1703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УРОК</a:t>
            </a:r>
            <a:r>
              <a:rPr lang="ru-RU" sz="3200" dirty="0" smtClean="0">
                <a:latin typeface="Times New Roman" pitchFamily="18" charset="0"/>
              </a:rPr>
              <a:t> – основная организационная единица учебного процесса, функция которой состоит в достижении определенных образовательных, воспитательных и развивающих целей.</a:t>
            </a:r>
            <a:endParaRPr 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36588" y="908050"/>
            <a:ext cx="8507412" cy="34417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</a:rPr>
              <a:t>В настоящее время, к сожалению, большая часть педагогов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не стремится </a:t>
            </a:r>
            <a:r>
              <a:rPr lang="ru-RU" sz="2800" dirty="0" smtClean="0">
                <a:latin typeface="Times New Roman" pitchFamily="18" charset="0"/>
              </a:rPr>
              <a:t>к изменению стиля преподавания: «нет времени и сил самому постигать что-либо новое, да и нет в этом смысла. Традиционный урок – как родной человек, в нем все близко и понятно: пусть не всегда удовлетворяет современным требованиям, но зато на уроке – все знакомо, привычно, понятно – традиционно.»</a:t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724400"/>
            <a:ext cx="8229600" cy="1736725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Так может и не стоит ничего менять?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25992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2653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качества и эффективности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учебных занятий (по Т.И.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Шамовой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510265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(отличные уроки)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19%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достаточно высокий уровень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(хорошие уроки)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35%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- достаточный уровень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(удовлетворительные уроки)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- 42%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неудовлетворительные уроки – 4%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недостатки уроков</a:t>
            </a:r>
          </a:p>
        </p:txBody>
      </p:sp>
      <p:sp>
        <p:nvSpPr>
          <p:cNvPr id="129027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объявляется тема  и цель урока;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 однообразные, в основном репродуктивные методы обучения;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учитываются индивидуальные и возрастные особенности учащихся;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всегда даются  ясные инструктажи по выполнению заданий, не ставятся чёткие  учебные вопросы и задачи;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учащихся  не  требуют исчерпывающих ответов;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Отсутствуют задания, способствующие развитию информационной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познавательной компетенции;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используются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задания;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 система обратной связи учитель-ученик;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однообразные и не эффективные  формы проверки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самостоятельных работ;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Отсутствуют задания, способствующие  развитию  у учащихся, умения делать самоанализ своей деятельности;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подводятся итоги урока ( отсутствует рефлексия);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используются воспитательные  возможности оценки;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продумывается  дозировка и  дифференциация  домашних заданий. Отсутствует инструктаж к выполнению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нет записи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доске;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используется наглядность и средства ИКТ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7" name="Rectang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Проблемы</a:t>
            </a:r>
          </a:p>
        </p:txBody>
      </p:sp>
      <p:sp>
        <p:nvSpPr>
          <p:cNvPr id="12290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26425" cy="28813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Что такое современный урок?</a:t>
            </a:r>
          </a:p>
          <a:p>
            <a:r>
              <a:rPr lang="ru-RU" dirty="0" smtClean="0">
                <a:latin typeface="Times New Roman" pitchFamily="18" charset="0"/>
              </a:rPr>
              <a:t>Что придает современность уроку?</a:t>
            </a:r>
          </a:p>
          <a:p>
            <a:r>
              <a:rPr lang="ru-RU" dirty="0" smtClean="0">
                <a:latin typeface="Times New Roman" pitchFamily="18" charset="0"/>
              </a:rPr>
              <a:t>Чем сегодняшний урок  отличается от вчерашнего?</a:t>
            </a:r>
          </a:p>
          <a:p>
            <a:pPr>
              <a:buFont typeface="Arial" pitchFamily="34" charset="0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971550" y="4797425"/>
            <a:ext cx="1800225" cy="1439863"/>
            <a:chOff x="240" y="384"/>
            <a:chExt cx="804" cy="576"/>
          </a:xfrm>
        </p:grpSpPr>
        <p:sp>
          <p:nvSpPr>
            <p:cNvPr id="12296" name="AutoShape 13"/>
            <p:cNvSpPr>
              <a:spLocks noChangeArrowheads="1"/>
            </p:cNvSpPr>
            <p:nvPr/>
          </p:nvSpPr>
          <p:spPr bwMode="auto">
            <a:xfrm flipH="1">
              <a:off x="903" y="640"/>
              <a:ext cx="85" cy="95"/>
            </a:xfrm>
            <a:custGeom>
              <a:avLst/>
              <a:gdLst>
                <a:gd name="T0" fmla="*/ 0 w 200"/>
                <a:gd name="T1" fmla="*/ 27 h 238"/>
                <a:gd name="T2" fmla="*/ 9 w 200"/>
                <a:gd name="T3" fmla="*/ 38 h 238"/>
                <a:gd name="T4" fmla="*/ 36 w 200"/>
                <a:gd name="T5" fmla="*/ 7 h 238"/>
                <a:gd name="T6" fmla="*/ 29 w 200"/>
                <a:gd name="T7" fmla="*/ 0 h 238"/>
                <a:gd name="T8" fmla="*/ 28 w 200"/>
                <a:gd name="T9" fmla="*/ 0 h 238"/>
                <a:gd name="T10" fmla="*/ 24 w 200"/>
                <a:gd name="T11" fmla="*/ 2 h 238"/>
                <a:gd name="T12" fmla="*/ 19 w 200"/>
                <a:gd name="T13" fmla="*/ 4 h 238"/>
                <a:gd name="T14" fmla="*/ 14 w 200"/>
                <a:gd name="T15" fmla="*/ 7 h 238"/>
                <a:gd name="T16" fmla="*/ 9 w 200"/>
                <a:gd name="T17" fmla="*/ 11 h 238"/>
                <a:gd name="T18" fmla="*/ 4 w 200"/>
                <a:gd name="T19" fmla="*/ 16 h 238"/>
                <a:gd name="T20" fmla="*/ 0 w 200"/>
                <a:gd name="T21" fmla="*/ 21 h 238"/>
                <a:gd name="T22" fmla="*/ 0 w 200"/>
                <a:gd name="T23" fmla="*/ 27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38"/>
                <a:gd name="T38" fmla="*/ 200 w 200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14"/>
            <p:cNvSpPr>
              <a:spLocks noChangeArrowheads="1"/>
            </p:cNvSpPr>
            <p:nvPr/>
          </p:nvSpPr>
          <p:spPr bwMode="auto">
            <a:xfrm flipH="1">
              <a:off x="395" y="829"/>
              <a:ext cx="640" cy="121"/>
            </a:xfrm>
            <a:custGeom>
              <a:avLst/>
              <a:gdLst>
                <a:gd name="T0" fmla="*/ 269 w 1510"/>
                <a:gd name="T1" fmla="*/ 49 h 300"/>
                <a:gd name="T2" fmla="*/ 261 w 1510"/>
                <a:gd name="T3" fmla="*/ 48 h 300"/>
                <a:gd name="T4" fmla="*/ 248 w 1510"/>
                <a:gd name="T5" fmla="*/ 46 h 300"/>
                <a:gd name="T6" fmla="*/ 231 w 1510"/>
                <a:gd name="T7" fmla="*/ 45 h 300"/>
                <a:gd name="T8" fmla="*/ 213 w 1510"/>
                <a:gd name="T9" fmla="*/ 43 h 300"/>
                <a:gd name="T10" fmla="*/ 193 w 1510"/>
                <a:gd name="T11" fmla="*/ 41 h 300"/>
                <a:gd name="T12" fmla="*/ 175 w 1510"/>
                <a:gd name="T13" fmla="*/ 40 h 300"/>
                <a:gd name="T14" fmla="*/ 159 w 1510"/>
                <a:gd name="T15" fmla="*/ 39 h 300"/>
                <a:gd name="T16" fmla="*/ 150 w 1510"/>
                <a:gd name="T17" fmla="*/ 41 h 300"/>
                <a:gd name="T18" fmla="*/ 145 w 1510"/>
                <a:gd name="T19" fmla="*/ 45 h 300"/>
                <a:gd name="T20" fmla="*/ 141 w 1510"/>
                <a:gd name="T21" fmla="*/ 48 h 300"/>
                <a:gd name="T22" fmla="*/ 136 w 1510"/>
                <a:gd name="T23" fmla="*/ 48 h 300"/>
                <a:gd name="T24" fmla="*/ 131 w 1510"/>
                <a:gd name="T25" fmla="*/ 48 h 300"/>
                <a:gd name="T26" fmla="*/ 126 w 1510"/>
                <a:gd name="T27" fmla="*/ 46 h 300"/>
                <a:gd name="T28" fmla="*/ 122 w 1510"/>
                <a:gd name="T29" fmla="*/ 43 h 300"/>
                <a:gd name="T30" fmla="*/ 118 w 1510"/>
                <a:gd name="T31" fmla="*/ 38 h 300"/>
                <a:gd name="T32" fmla="*/ 0 w 1510"/>
                <a:gd name="T33" fmla="*/ 40 h 300"/>
                <a:gd name="T34" fmla="*/ 7 w 1510"/>
                <a:gd name="T35" fmla="*/ 22 h 300"/>
                <a:gd name="T36" fmla="*/ 9 w 1510"/>
                <a:gd name="T37" fmla="*/ 12 h 300"/>
                <a:gd name="T38" fmla="*/ 8 w 1510"/>
                <a:gd name="T39" fmla="*/ 4 h 300"/>
                <a:gd name="T40" fmla="*/ 14 w 1510"/>
                <a:gd name="T41" fmla="*/ 0 h 300"/>
                <a:gd name="T42" fmla="*/ 20 w 1510"/>
                <a:gd name="T43" fmla="*/ 0 h 300"/>
                <a:gd name="T44" fmla="*/ 28 w 1510"/>
                <a:gd name="T45" fmla="*/ 0 h 300"/>
                <a:gd name="T46" fmla="*/ 36 w 1510"/>
                <a:gd name="T47" fmla="*/ 0 h 300"/>
                <a:gd name="T48" fmla="*/ 45 w 1510"/>
                <a:gd name="T49" fmla="*/ 0 h 300"/>
                <a:gd name="T50" fmla="*/ 54 w 1510"/>
                <a:gd name="T51" fmla="*/ 0 h 300"/>
                <a:gd name="T52" fmla="*/ 62 w 1510"/>
                <a:gd name="T53" fmla="*/ 1 h 300"/>
                <a:gd name="T54" fmla="*/ 69 w 1510"/>
                <a:gd name="T55" fmla="*/ 1 h 300"/>
                <a:gd name="T56" fmla="*/ 75 w 1510"/>
                <a:gd name="T57" fmla="*/ 1 h 300"/>
                <a:gd name="T58" fmla="*/ 81 w 1510"/>
                <a:gd name="T59" fmla="*/ 1 h 300"/>
                <a:gd name="T60" fmla="*/ 89 w 1510"/>
                <a:gd name="T61" fmla="*/ 1 h 300"/>
                <a:gd name="T62" fmla="*/ 97 w 1510"/>
                <a:gd name="T63" fmla="*/ 1 h 300"/>
                <a:gd name="T64" fmla="*/ 106 w 1510"/>
                <a:gd name="T65" fmla="*/ 2 h 300"/>
                <a:gd name="T66" fmla="*/ 114 w 1510"/>
                <a:gd name="T67" fmla="*/ 3 h 300"/>
                <a:gd name="T68" fmla="*/ 123 w 1510"/>
                <a:gd name="T69" fmla="*/ 5 h 300"/>
                <a:gd name="T70" fmla="*/ 130 w 1510"/>
                <a:gd name="T71" fmla="*/ 8 h 300"/>
                <a:gd name="T72" fmla="*/ 140 w 1510"/>
                <a:gd name="T73" fmla="*/ 8 h 300"/>
                <a:gd name="T74" fmla="*/ 152 w 1510"/>
                <a:gd name="T75" fmla="*/ 3 h 300"/>
                <a:gd name="T76" fmla="*/ 163 w 1510"/>
                <a:gd name="T77" fmla="*/ 1 h 300"/>
                <a:gd name="T78" fmla="*/ 172 w 1510"/>
                <a:gd name="T79" fmla="*/ 0 h 300"/>
                <a:gd name="T80" fmla="*/ 179 w 1510"/>
                <a:gd name="T81" fmla="*/ 0 h 300"/>
                <a:gd name="T82" fmla="*/ 186 w 1510"/>
                <a:gd name="T83" fmla="*/ 1 h 300"/>
                <a:gd name="T84" fmla="*/ 192 w 1510"/>
                <a:gd name="T85" fmla="*/ 3 h 300"/>
                <a:gd name="T86" fmla="*/ 198 w 1510"/>
                <a:gd name="T87" fmla="*/ 4 h 300"/>
                <a:gd name="T88" fmla="*/ 203 w 1510"/>
                <a:gd name="T89" fmla="*/ 6 h 300"/>
                <a:gd name="T90" fmla="*/ 209 w 1510"/>
                <a:gd name="T91" fmla="*/ 8 h 300"/>
                <a:gd name="T92" fmla="*/ 214 w 1510"/>
                <a:gd name="T93" fmla="*/ 9 h 300"/>
                <a:gd name="T94" fmla="*/ 220 w 1510"/>
                <a:gd name="T95" fmla="*/ 10 h 300"/>
                <a:gd name="T96" fmla="*/ 226 w 1510"/>
                <a:gd name="T97" fmla="*/ 12 h 300"/>
                <a:gd name="T98" fmla="*/ 231 w 1510"/>
                <a:gd name="T99" fmla="*/ 12 h 300"/>
                <a:gd name="T100" fmla="*/ 236 w 1510"/>
                <a:gd name="T101" fmla="*/ 13 h 300"/>
                <a:gd name="T102" fmla="*/ 240 w 1510"/>
                <a:gd name="T103" fmla="*/ 13 h 300"/>
                <a:gd name="T104" fmla="*/ 244 w 1510"/>
                <a:gd name="T105" fmla="*/ 13 h 300"/>
                <a:gd name="T106" fmla="*/ 252 w 1510"/>
                <a:gd name="T107" fmla="*/ 10 h 300"/>
                <a:gd name="T108" fmla="*/ 260 w 1510"/>
                <a:gd name="T109" fmla="*/ 9 h 300"/>
                <a:gd name="T110" fmla="*/ 267 w 1510"/>
                <a:gd name="T111" fmla="*/ 9 h 300"/>
                <a:gd name="T112" fmla="*/ 269 w 1510"/>
                <a:gd name="T113" fmla="*/ 19 h 300"/>
                <a:gd name="T114" fmla="*/ 271 w 1510"/>
                <a:gd name="T115" fmla="*/ 42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0"/>
                <a:gd name="T175" fmla="*/ 0 h 300"/>
                <a:gd name="T176" fmla="*/ 1510 w 1510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AutoShape 15"/>
            <p:cNvSpPr>
              <a:spLocks noChangeArrowheads="1"/>
            </p:cNvSpPr>
            <p:nvPr/>
          </p:nvSpPr>
          <p:spPr bwMode="auto">
            <a:xfrm flipH="1">
              <a:off x="240" y="384"/>
              <a:ext cx="805" cy="577"/>
            </a:xfrm>
            <a:custGeom>
              <a:avLst/>
              <a:gdLst>
                <a:gd name="T0" fmla="*/ 318 w 1896"/>
                <a:gd name="T1" fmla="*/ 83 h 1441"/>
                <a:gd name="T2" fmla="*/ 304 w 1896"/>
                <a:gd name="T3" fmla="*/ 79 h 1441"/>
                <a:gd name="T4" fmla="*/ 298 w 1896"/>
                <a:gd name="T5" fmla="*/ 49 h 1441"/>
                <a:gd name="T6" fmla="*/ 291 w 1896"/>
                <a:gd name="T7" fmla="*/ 32 h 1441"/>
                <a:gd name="T8" fmla="*/ 279 w 1896"/>
                <a:gd name="T9" fmla="*/ 16 h 1441"/>
                <a:gd name="T10" fmla="*/ 262 w 1896"/>
                <a:gd name="T11" fmla="*/ 5 h 1441"/>
                <a:gd name="T12" fmla="*/ 208 w 1896"/>
                <a:gd name="T13" fmla="*/ 6 h 1441"/>
                <a:gd name="T14" fmla="*/ 166 w 1896"/>
                <a:gd name="T15" fmla="*/ 23 h 1441"/>
                <a:gd name="T16" fmla="*/ 151 w 1896"/>
                <a:gd name="T17" fmla="*/ 7 h 1441"/>
                <a:gd name="T18" fmla="*/ 123 w 1896"/>
                <a:gd name="T19" fmla="*/ 0 h 1441"/>
                <a:gd name="T20" fmla="*/ 90 w 1896"/>
                <a:gd name="T21" fmla="*/ 5 h 1441"/>
                <a:gd name="T22" fmla="*/ 62 w 1896"/>
                <a:gd name="T23" fmla="*/ 25 h 1441"/>
                <a:gd name="T24" fmla="*/ 59 w 1896"/>
                <a:gd name="T25" fmla="*/ 52 h 1441"/>
                <a:gd name="T26" fmla="*/ 42 w 1896"/>
                <a:gd name="T27" fmla="*/ 70 h 1441"/>
                <a:gd name="T28" fmla="*/ 20 w 1896"/>
                <a:gd name="T29" fmla="*/ 80 h 1441"/>
                <a:gd name="T30" fmla="*/ 3 w 1896"/>
                <a:gd name="T31" fmla="*/ 100 h 1441"/>
                <a:gd name="T32" fmla="*/ 25 w 1896"/>
                <a:gd name="T33" fmla="*/ 132 h 1441"/>
                <a:gd name="T34" fmla="*/ 35 w 1896"/>
                <a:gd name="T35" fmla="*/ 113 h 1441"/>
                <a:gd name="T36" fmla="*/ 54 w 1896"/>
                <a:gd name="T37" fmla="*/ 107 h 1441"/>
                <a:gd name="T38" fmla="*/ 39 w 1896"/>
                <a:gd name="T39" fmla="*/ 119 h 1441"/>
                <a:gd name="T40" fmla="*/ 32 w 1896"/>
                <a:gd name="T41" fmla="*/ 152 h 1441"/>
                <a:gd name="T42" fmla="*/ 11 w 1896"/>
                <a:gd name="T43" fmla="*/ 177 h 1441"/>
                <a:gd name="T44" fmla="*/ 10 w 1896"/>
                <a:gd name="T45" fmla="*/ 192 h 1441"/>
                <a:gd name="T46" fmla="*/ 11 w 1896"/>
                <a:gd name="T47" fmla="*/ 200 h 1441"/>
                <a:gd name="T48" fmla="*/ 66 w 1896"/>
                <a:gd name="T49" fmla="*/ 203 h 1441"/>
                <a:gd name="T50" fmla="*/ 98 w 1896"/>
                <a:gd name="T51" fmla="*/ 200 h 1441"/>
                <a:gd name="T52" fmla="*/ 47 w 1896"/>
                <a:gd name="T53" fmla="*/ 202 h 1441"/>
                <a:gd name="T54" fmla="*/ 17 w 1896"/>
                <a:gd name="T55" fmla="*/ 195 h 1441"/>
                <a:gd name="T56" fmla="*/ 71 w 1896"/>
                <a:gd name="T57" fmla="*/ 195 h 1441"/>
                <a:gd name="T58" fmla="*/ 104 w 1896"/>
                <a:gd name="T59" fmla="*/ 194 h 1441"/>
                <a:gd name="T60" fmla="*/ 50 w 1896"/>
                <a:gd name="T61" fmla="*/ 194 h 1441"/>
                <a:gd name="T62" fmla="*/ 28 w 1896"/>
                <a:gd name="T63" fmla="*/ 188 h 1441"/>
                <a:gd name="T64" fmla="*/ 80 w 1896"/>
                <a:gd name="T65" fmla="*/ 189 h 1441"/>
                <a:gd name="T66" fmla="*/ 116 w 1896"/>
                <a:gd name="T67" fmla="*/ 191 h 1441"/>
                <a:gd name="T68" fmla="*/ 89 w 1896"/>
                <a:gd name="T69" fmla="*/ 186 h 1441"/>
                <a:gd name="T70" fmla="*/ 28 w 1896"/>
                <a:gd name="T71" fmla="*/ 187 h 1441"/>
                <a:gd name="T72" fmla="*/ 38 w 1896"/>
                <a:gd name="T73" fmla="*/ 182 h 1441"/>
                <a:gd name="T74" fmla="*/ 96 w 1896"/>
                <a:gd name="T75" fmla="*/ 181 h 1441"/>
                <a:gd name="T76" fmla="*/ 136 w 1896"/>
                <a:gd name="T77" fmla="*/ 191 h 1441"/>
                <a:gd name="T78" fmla="*/ 182 w 1896"/>
                <a:gd name="T79" fmla="*/ 182 h 1441"/>
                <a:gd name="T80" fmla="*/ 242 w 1896"/>
                <a:gd name="T81" fmla="*/ 192 h 1441"/>
                <a:gd name="T82" fmla="*/ 271 w 1896"/>
                <a:gd name="T83" fmla="*/ 189 h 1441"/>
                <a:gd name="T84" fmla="*/ 237 w 1896"/>
                <a:gd name="T85" fmla="*/ 221 h 1441"/>
                <a:gd name="T86" fmla="*/ 171 w 1896"/>
                <a:gd name="T87" fmla="*/ 213 h 1441"/>
                <a:gd name="T88" fmla="*/ 144 w 1896"/>
                <a:gd name="T89" fmla="*/ 224 h 1441"/>
                <a:gd name="T90" fmla="*/ 126 w 1896"/>
                <a:gd name="T91" fmla="*/ 216 h 1441"/>
                <a:gd name="T92" fmla="*/ 87 w 1896"/>
                <a:gd name="T93" fmla="*/ 211 h 1441"/>
                <a:gd name="T94" fmla="*/ 28 w 1896"/>
                <a:gd name="T95" fmla="*/ 215 h 1441"/>
                <a:gd name="T96" fmla="*/ 21 w 1896"/>
                <a:gd name="T97" fmla="*/ 210 h 1441"/>
                <a:gd name="T98" fmla="*/ 12 w 1896"/>
                <a:gd name="T99" fmla="*/ 207 h 1441"/>
                <a:gd name="T100" fmla="*/ 0 w 1896"/>
                <a:gd name="T101" fmla="*/ 221 h 1441"/>
                <a:gd name="T102" fmla="*/ 32 w 1896"/>
                <a:gd name="T103" fmla="*/ 223 h 1441"/>
                <a:gd name="T104" fmla="*/ 108 w 1896"/>
                <a:gd name="T105" fmla="*/ 217 h 1441"/>
                <a:gd name="T106" fmla="*/ 130 w 1896"/>
                <a:gd name="T107" fmla="*/ 225 h 1441"/>
                <a:gd name="T108" fmla="*/ 157 w 1896"/>
                <a:gd name="T109" fmla="*/ 220 h 1441"/>
                <a:gd name="T110" fmla="*/ 220 w 1896"/>
                <a:gd name="T111" fmla="*/ 225 h 1441"/>
                <a:gd name="T112" fmla="*/ 289 w 1896"/>
                <a:gd name="T113" fmla="*/ 225 h 1441"/>
                <a:gd name="T114" fmla="*/ 328 w 1896"/>
                <a:gd name="T115" fmla="*/ 125 h 1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96"/>
                <a:gd name="T175" fmla="*/ 0 h 1441"/>
                <a:gd name="T176" fmla="*/ 1896 w 1896"/>
                <a:gd name="T177" fmla="*/ 1441 h 14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AutoShape 16"/>
            <p:cNvSpPr>
              <a:spLocks noChangeArrowheads="1"/>
            </p:cNvSpPr>
            <p:nvPr/>
          </p:nvSpPr>
          <p:spPr bwMode="auto">
            <a:xfrm flipH="1">
              <a:off x="269" y="617"/>
              <a:ext cx="137" cy="298"/>
            </a:xfrm>
            <a:custGeom>
              <a:avLst/>
              <a:gdLst>
                <a:gd name="T0" fmla="*/ 52 w 321"/>
                <a:gd name="T1" fmla="*/ 48 h 744"/>
                <a:gd name="T2" fmla="*/ 42 w 321"/>
                <a:gd name="T3" fmla="*/ 65 h 744"/>
                <a:gd name="T4" fmla="*/ 31 w 321"/>
                <a:gd name="T5" fmla="*/ 85 h 744"/>
                <a:gd name="T6" fmla="*/ 21 w 321"/>
                <a:gd name="T7" fmla="*/ 101 h 744"/>
                <a:gd name="T8" fmla="*/ 15 w 321"/>
                <a:gd name="T9" fmla="*/ 113 h 744"/>
                <a:gd name="T10" fmla="*/ 12 w 321"/>
                <a:gd name="T11" fmla="*/ 117 h 744"/>
                <a:gd name="T12" fmla="*/ 9 w 321"/>
                <a:gd name="T13" fmla="*/ 119 h 744"/>
                <a:gd name="T14" fmla="*/ 15 w 321"/>
                <a:gd name="T15" fmla="*/ 108 h 744"/>
                <a:gd name="T16" fmla="*/ 22 w 321"/>
                <a:gd name="T17" fmla="*/ 95 h 744"/>
                <a:gd name="T18" fmla="*/ 28 w 321"/>
                <a:gd name="T19" fmla="*/ 85 h 744"/>
                <a:gd name="T20" fmla="*/ 33 w 321"/>
                <a:gd name="T21" fmla="*/ 76 h 744"/>
                <a:gd name="T22" fmla="*/ 36 w 321"/>
                <a:gd name="T23" fmla="*/ 68 h 744"/>
                <a:gd name="T24" fmla="*/ 29 w 321"/>
                <a:gd name="T25" fmla="*/ 78 h 744"/>
                <a:gd name="T26" fmla="*/ 19 w 321"/>
                <a:gd name="T27" fmla="*/ 94 h 744"/>
                <a:gd name="T28" fmla="*/ 9 w 321"/>
                <a:gd name="T29" fmla="*/ 111 h 744"/>
                <a:gd name="T30" fmla="*/ 7 w 321"/>
                <a:gd name="T31" fmla="*/ 111 h 744"/>
                <a:gd name="T32" fmla="*/ 16 w 321"/>
                <a:gd name="T33" fmla="*/ 94 h 744"/>
                <a:gd name="T34" fmla="*/ 26 w 321"/>
                <a:gd name="T35" fmla="*/ 77 h 744"/>
                <a:gd name="T36" fmla="*/ 30 w 321"/>
                <a:gd name="T37" fmla="*/ 69 h 744"/>
                <a:gd name="T38" fmla="*/ 35 w 321"/>
                <a:gd name="T39" fmla="*/ 61 h 744"/>
                <a:gd name="T40" fmla="*/ 38 w 321"/>
                <a:gd name="T41" fmla="*/ 52 h 744"/>
                <a:gd name="T42" fmla="*/ 33 w 321"/>
                <a:gd name="T43" fmla="*/ 62 h 744"/>
                <a:gd name="T44" fmla="*/ 26 w 321"/>
                <a:gd name="T45" fmla="*/ 73 h 744"/>
                <a:gd name="T46" fmla="*/ 18 w 321"/>
                <a:gd name="T47" fmla="*/ 85 h 744"/>
                <a:gd name="T48" fmla="*/ 11 w 321"/>
                <a:gd name="T49" fmla="*/ 97 h 744"/>
                <a:gd name="T50" fmla="*/ 6 w 321"/>
                <a:gd name="T51" fmla="*/ 106 h 744"/>
                <a:gd name="T52" fmla="*/ 4 w 321"/>
                <a:gd name="T53" fmla="*/ 109 h 744"/>
                <a:gd name="T54" fmla="*/ 6 w 321"/>
                <a:gd name="T55" fmla="*/ 103 h 744"/>
                <a:gd name="T56" fmla="*/ 12 w 321"/>
                <a:gd name="T57" fmla="*/ 91 h 744"/>
                <a:gd name="T58" fmla="*/ 18 w 321"/>
                <a:gd name="T59" fmla="*/ 80 h 744"/>
                <a:gd name="T60" fmla="*/ 25 w 321"/>
                <a:gd name="T61" fmla="*/ 69 h 744"/>
                <a:gd name="T62" fmla="*/ 31 w 321"/>
                <a:gd name="T63" fmla="*/ 56 h 744"/>
                <a:gd name="T64" fmla="*/ 36 w 321"/>
                <a:gd name="T65" fmla="*/ 44 h 744"/>
                <a:gd name="T66" fmla="*/ 31 w 321"/>
                <a:gd name="T67" fmla="*/ 54 h 744"/>
                <a:gd name="T68" fmla="*/ 25 w 321"/>
                <a:gd name="T69" fmla="*/ 64 h 744"/>
                <a:gd name="T70" fmla="*/ 19 w 321"/>
                <a:gd name="T71" fmla="*/ 75 h 744"/>
                <a:gd name="T72" fmla="*/ 12 w 321"/>
                <a:gd name="T73" fmla="*/ 85 h 744"/>
                <a:gd name="T74" fmla="*/ 6 w 321"/>
                <a:gd name="T75" fmla="*/ 96 h 744"/>
                <a:gd name="T76" fmla="*/ 3 w 321"/>
                <a:gd name="T77" fmla="*/ 94 h 744"/>
                <a:gd name="T78" fmla="*/ 0 w 321"/>
                <a:gd name="T79" fmla="*/ 92 h 744"/>
                <a:gd name="T80" fmla="*/ 6 w 321"/>
                <a:gd name="T81" fmla="*/ 80 h 744"/>
                <a:gd name="T82" fmla="*/ 17 w 321"/>
                <a:gd name="T83" fmla="*/ 60 h 744"/>
                <a:gd name="T84" fmla="*/ 27 w 321"/>
                <a:gd name="T85" fmla="*/ 40 h 744"/>
                <a:gd name="T86" fmla="*/ 37 w 321"/>
                <a:gd name="T87" fmla="*/ 22 h 744"/>
                <a:gd name="T88" fmla="*/ 45 w 321"/>
                <a:gd name="T89" fmla="*/ 6 h 744"/>
                <a:gd name="T90" fmla="*/ 49 w 321"/>
                <a:gd name="T91" fmla="*/ 4 h 744"/>
                <a:gd name="T92" fmla="*/ 50 w 321"/>
                <a:gd name="T93" fmla="*/ 20 h 744"/>
                <a:gd name="T94" fmla="*/ 55 w 321"/>
                <a:gd name="T95" fmla="*/ 35 h 7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744"/>
                <a:gd name="T146" fmla="*/ 321 w 321"/>
                <a:gd name="T147" fmla="*/ 744 h 7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AutoShape 17"/>
            <p:cNvSpPr>
              <a:spLocks noChangeArrowheads="1"/>
            </p:cNvSpPr>
            <p:nvPr/>
          </p:nvSpPr>
          <p:spPr bwMode="auto">
            <a:xfrm flipH="1">
              <a:off x="651" y="395"/>
              <a:ext cx="252" cy="186"/>
            </a:xfrm>
            <a:custGeom>
              <a:avLst/>
              <a:gdLst>
                <a:gd name="T0" fmla="*/ 98 w 595"/>
                <a:gd name="T1" fmla="*/ 18 h 466"/>
                <a:gd name="T2" fmla="*/ 100 w 595"/>
                <a:gd name="T3" fmla="*/ 21 h 466"/>
                <a:gd name="T4" fmla="*/ 102 w 595"/>
                <a:gd name="T5" fmla="*/ 25 h 466"/>
                <a:gd name="T6" fmla="*/ 105 w 595"/>
                <a:gd name="T7" fmla="*/ 28 h 466"/>
                <a:gd name="T8" fmla="*/ 103 w 595"/>
                <a:gd name="T9" fmla="*/ 34 h 466"/>
                <a:gd name="T10" fmla="*/ 97 w 595"/>
                <a:gd name="T11" fmla="*/ 43 h 466"/>
                <a:gd name="T12" fmla="*/ 89 w 595"/>
                <a:gd name="T13" fmla="*/ 51 h 466"/>
                <a:gd name="T14" fmla="*/ 82 w 595"/>
                <a:gd name="T15" fmla="*/ 59 h 466"/>
                <a:gd name="T16" fmla="*/ 76 w 595"/>
                <a:gd name="T17" fmla="*/ 62 h 466"/>
                <a:gd name="T18" fmla="*/ 72 w 595"/>
                <a:gd name="T19" fmla="*/ 60 h 466"/>
                <a:gd name="T20" fmla="*/ 68 w 595"/>
                <a:gd name="T21" fmla="*/ 57 h 466"/>
                <a:gd name="T22" fmla="*/ 62 w 595"/>
                <a:gd name="T23" fmla="*/ 57 h 466"/>
                <a:gd name="T24" fmla="*/ 56 w 595"/>
                <a:gd name="T25" fmla="*/ 57 h 466"/>
                <a:gd name="T26" fmla="*/ 51 w 595"/>
                <a:gd name="T27" fmla="*/ 60 h 466"/>
                <a:gd name="T28" fmla="*/ 48 w 595"/>
                <a:gd name="T29" fmla="*/ 65 h 466"/>
                <a:gd name="T30" fmla="*/ 47 w 595"/>
                <a:gd name="T31" fmla="*/ 70 h 466"/>
                <a:gd name="T32" fmla="*/ 46 w 595"/>
                <a:gd name="T33" fmla="*/ 73 h 466"/>
                <a:gd name="T34" fmla="*/ 44 w 595"/>
                <a:gd name="T35" fmla="*/ 73 h 466"/>
                <a:gd name="T36" fmla="*/ 42 w 595"/>
                <a:gd name="T37" fmla="*/ 74 h 466"/>
                <a:gd name="T38" fmla="*/ 40 w 595"/>
                <a:gd name="T39" fmla="*/ 74 h 466"/>
                <a:gd name="T40" fmla="*/ 37 w 595"/>
                <a:gd name="T41" fmla="*/ 72 h 466"/>
                <a:gd name="T42" fmla="*/ 32 w 595"/>
                <a:gd name="T43" fmla="*/ 69 h 466"/>
                <a:gd name="T44" fmla="*/ 26 w 595"/>
                <a:gd name="T45" fmla="*/ 66 h 466"/>
                <a:gd name="T46" fmla="*/ 19 w 595"/>
                <a:gd name="T47" fmla="*/ 66 h 466"/>
                <a:gd name="T48" fmla="*/ 14 w 595"/>
                <a:gd name="T49" fmla="*/ 68 h 466"/>
                <a:gd name="T50" fmla="*/ 10 w 595"/>
                <a:gd name="T51" fmla="*/ 69 h 466"/>
                <a:gd name="T52" fmla="*/ 6 w 595"/>
                <a:gd name="T53" fmla="*/ 69 h 466"/>
                <a:gd name="T54" fmla="*/ 3 w 595"/>
                <a:gd name="T55" fmla="*/ 67 h 466"/>
                <a:gd name="T56" fmla="*/ 3 w 595"/>
                <a:gd name="T57" fmla="*/ 51 h 466"/>
                <a:gd name="T58" fmla="*/ 7 w 595"/>
                <a:gd name="T59" fmla="*/ 53 h 466"/>
                <a:gd name="T60" fmla="*/ 11 w 595"/>
                <a:gd name="T61" fmla="*/ 56 h 466"/>
                <a:gd name="T62" fmla="*/ 16 w 595"/>
                <a:gd name="T63" fmla="*/ 58 h 466"/>
                <a:gd name="T64" fmla="*/ 20 w 595"/>
                <a:gd name="T65" fmla="*/ 58 h 466"/>
                <a:gd name="T66" fmla="*/ 15 w 595"/>
                <a:gd name="T67" fmla="*/ 54 h 466"/>
                <a:gd name="T68" fmla="*/ 9 w 595"/>
                <a:gd name="T69" fmla="*/ 50 h 466"/>
                <a:gd name="T70" fmla="*/ 4 w 595"/>
                <a:gd name="T71" fmla="*/ 46 h 466"/>
                <a:gd name="T72" fmla="*/ 0 w 595"/>
                <a:gd name="T73" fmla="*/ 40 h 466"/>
                <a:gd name="T74" fmla="*/ 2 w 595"/>
                <a:gd name="T75" fmla="*/ 31 h 466"/>
                <a:gd name="T76" fmla="*/ 6 w 595"/>
                <a:gd name="T77" fmla="*/ 24 h 466"/>
                <a:gd name="T78" fmla="*/ 12 w 595"/>
                <a:gd name="T79" fmla="*/ 17 h 466"/>
                <a:gd name="T80" fmla="*/ 21 w 595"/>
                <a:gd name="T81" fmla="*/ 10 h 466"/>
                <a:gd name="T82" fmla="*/ 27 w 595"/>
                <a:gd name="T83" fmla="*/ 6 h 466"/>
                <a:gd name="T84" fmla="*/ 34 w 595"/>
                <a:gd name="T85" fmla="*/ 3 h 466"/>
                <a:gd name="T86" fmla="*/ 42 w 595"/>
                <a:gd name="T87" fmla="*/ 1 h 466"/>
                <a:gd name="T88" fmla="*/ 50 w 595"/>
                <a:gd name="T89" fmla="*/ 0 h 466"/>
                <a:gd name="T90" fmla="*/ 58 w 595"/>
                <a:gd name="T91" fmla="*/ 0 h 466"/>
                <a:gd name="T92" fmla="*/ 66 w 595"/>
                <a:gd name="T93" fmla="*/ 1 h 466"/>
                <a:gd name="T94" fmla="*/ 73 w 595"/>
                <a:gd name="T95" fmla="*/ 2 h 466"/>
                <a:gd name="T96" fmla="*/ 80 w 595"/>
                <a:gd name="T97" fmla="*/ 3 h 466"/>
                <a:gd name="T98" fmla="*/ 86 w 595"/>
                <a:gd name="T99" fmla="*/ 5 h 466"/>
                <a:gd name="T100" fmla="*/ 91 w 595"/>
                <a:gd name="T101" fmla="*/ 8 h 466"/>
                <a:gd name="T102" fmla="*/ 94 w 595"/>
                <a:gd name="T103" fmla="*/ 12 h 466"/>
                <a:gd name="T104" fmla="*/ 97 w 595"/>
                <a:gd name="T105" fmla="*/ 16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5"/>
                <a:gd name="T160" fmla="*/ 0 h 466"/>
                <a:gd name="T161" fmla="*/ 595 w 595"/>
                <a:gd name="T162" fmla="*/ 466 h 4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AutoShape 18"/>
            <p:cNvSpPr>
              <a:spLocks noChangeArrowheads="1"/>
            </p:cNvSpPr>
            <p:nvPr/>
          </p:nvSpPr>
          <p:spPr bwMode="auto">
            <a:xfrm flipH="1">
              <a:off x="764" y="401"/>
              <a:ext cx="52" cy="110"/>
            </a:xfrm>
            <a:custGeom>
              <a:avLst/>
              <a:gdLst>
                <a:gd name="T0" fmla="*/ 18 w 121"/>
                <a:gd name="T1" fmla="*/ 0 h 274"/>
                <a:gd name="T2" fmla="*/ 18 w 121"/>
                <a:gd name="T3" fmla="*/ 1 h 274"/>
                <a:gd name="T4" fmla="*/ 17 w 121"/>
                <a:gd name="T5" fmla="*/ 2 h 274"/>
                <a:gd name="T6" fmla="*/ 16 w 121"/>
                <a:gd name="T7" fmla="*/ 4 h 274"/>
                <a:gd name="T8" fmla="*/ 15 w 121"/>
                <a:gd name="T9" fmla="*/ 4 h 274"/>
                <a:gd name="T10" fmla="*/ 15 w 121"/>
                <a:gd name="T11" fmla="*/ 5 h 274"/>
                <a:gd name="T12" fmla="*/ 14 w 121"/>
                <a:gd name="T13" fmla="*/ 6 h 274"/>
                <a:gd name="T14" fmla="*/ 14 w 121"/>
                <a:gd name="T15" fmla="*/ 7 h 274"/>
                <a:gd name="T16" fmla="*/ 15 w 121"/>
                <a:gd name="T17" fmla="*/ 8 h 274"/>
                <a:gd name="T18" fmla="*/ 22 w 121"/>
                <a:gd name="T19" fmla="*/ 2 h 274"/>
                <a:gd name="T20" fmla="*/ 21 w 121"/>
                <a:gd name="T21" fmla="*/ 4 h 274"/>
                <a:gd name="T22" fmla="*/ 21 w 121"/>
                <a:gd name="T23" fmla="*/ 5 h 274"/>
                <a:gd name="T24" fmla="*/ 19 w 121"/>
                <a:gd name="T25" fmla="*/ 6 h 274"/>
                <a:gd name="T26" fmla="*/ 18 w 121"/>
                <a:gd name="T27" fmla="*/ 8 h 274"/>
                <a:gd name="T28" fmla="*/ 17 w 121"/>
                <a:gd name="T29" fmla="*/ 9 h 274"/>
                <a:gd name="T30" fmla="*/ 15 w 121"/>
                <a:gd name="T31" fmla="*/ 10 h 274"/>
                <a:gd name="T32" fmla="*/ 14 w 121"/>
                <a:gd name="T33" fmla="*/ 12 h 274"/>
                <a:gd name="T34" fmla="*/ 12 w 121"/>
                <a:gd name="T35" fmla="*/ 13 h 274"/>
                <a:gd name="T36" fmla="*/ 10 w 121"/>
                <a:gd name="T37" fmla="*/ 16 h 274"/>
                <a:gd name="T38" fmla="*/ 9 w 121"/>
                <a:gd name="T39" fmla="*/ 20 h 274"/>
                <a:gd name="T40" fmla="*/ 7 w 121"/>
                <a:gd name="T41" fmla="*/ 23 h 274"/>
                <a:gd name="T42" fmla="*/ 6 w 121"/>
                <a:gd name="T43" fmla="*/ 27 h 274"/>
                <a:gd name="T44" fmla="*/ 5 w 121"/>
                <a:gd name="T45" fmla="*/ 31 h 274"/>
                <a:gd name="T46" fmla="*/ 5 w 121"/>
                <a:gd name="T47" fmla="*/ 35 h 274"/>
                <a:gd name="T48" fmla="*/ 5 w 121"/>
                <a:gd name="T49" fmla="*/ 39 h 274"/>
                <a:gd name="T50" fmla="*/ 5 w 121"/>
                <a:gd name="T51" fmla="*/ 44 h 274"/>
                <a:gd name="T52" fmla="*/ 1 w 121"/>
                <a:gd name="T53" fmla="*/ 37 h 274"/>
                <a:gd name="T54" fmla="*/ 0 w 121"/>
                <a:gd name="T55" fmla="*/ 31 h 274"/>
                <a:gd name="T56" fmla="*/ 0 w 121"/>
                <a:gd name="T57" fmla="*/ 24 h 274"/>
                <a:gd name="T58" fmla="*/ 1 w 121"/>
                <a:gd name="T59" fmla="*/ 18 h 274"/>
                <a:gd name="T60" fmla="*/ 4 w 121"/>
                <a:gd name="T61" fmla="*/ 13 h 274"/>
                <a:gd name="T62" fmla="*/ 7 w 121"/>
                <a:gd name="T63" fmla="*/ 8 h 274"/>
                <a:gd name="T64" fmla="*/ 11 w 121"/>
                <a:gd name="T65" fmla="*/ 4 h 274"/>
                <a:gd name="T66" fmla="*/ 15 w 121"/>
                <a:gd name="T67" fmla="*/ 0 h 274"/>
                <a:gd name="T68" fmla="*/ 18 w 121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274"/>
                <a:gd name="T107" fmla="*/ 121 w 121"/>
                <a:gd name="T108" fmla="*/ 274 h 2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AutoShape 19"/>
            <p:cNvSpPr>
              <a:spLocks noChangeArrowheads="1"/>
            </p:cNvSpPr>
            <p:nvPr/>
          </p:nvSpPr>
          <p:spPr bwMode="auto">
            <a:xfrm flipH="1">
              <a:off x="705" y="443"/>
              <a:ext cx="46" cy="55"/>
            </a:xfrm>
            <a:custGeom>
              <a:avLst/>
              <a:gdLst>
                <a:gd name="T0" fmla="*/ 1 w 110"/>
                <a:gd name="T1" fmla="*/ 22 h 137"/>
                <a:gd name="T2" fmla="*/ 0 w 110"/>
                <a:gd name="T3" fmla="*/ 21 h 137"/>
                <a:gd name="T4" fmla="*/ 0 w 110"/>
                <a:gd name="T5" fmla="*/ 19 h 137"/>
                <a:gd name="T6" fmla="*/ 1 w 110"/>
                <a:gd name="T7" fmla="*/ 18 h 137"/>
                <a:gd name="T8" fmla="*/ 2 w 110"/>
                <a:gd name="T9" fmla="*/ 16 h 137"/>
                <a:gd name="T10" fmla="*/ 4 w 110"/>
                <a:gd name="T11" fmla="*/ 14 h 137"/>
                <a:gd name="T12" fmla="*/ 6 w 110"/>
                <a:gd name="T13" fmla="*/ 12 h 137"/>
                <a:gd name="T14" fmla="*/ 8 w 110"/>
                <a:gd name="T15" fmla="*/ 10 h 137"/>
                <a:gd name="T16" fmla="*/ 10 w 110"/>
                <a:gd name="T17" fmla="*/ 8 h 137"/>
                <a:gd name="T18" fmla="*/ 13 w 110"/>
                <a:gd name="T19" fmla="*/ 6 h 137"/>
                <a:gd name="T20" fmla="*/ 15 w 110"/>
                <a:gd name="T21" fmla="*/ 4 h 137"/>
                <a:gd name="T22" fmla="*/ 17 w 110"/>
                <a:gd name="T23" fmla="*/ 2 h 137"/>
                <a:gd name="T24" fmla="*/ 19 w 110"/>
                <a:gd name="T25" fmla="*/ 0 h 137"/>
                <a:gd name="T26" fmla="*/ 19 w 110"/>
                <a:gd name="T27" fmla="*/ 3 h 137"/>
                <a:gd name="T28" fmla="*/ 1 w 110"/>
                <a:gd name="T29" fmla="*/ 22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7"/>
                <a:gd name="T47" fmla="*/ 110 w 11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20"/>
            <p:cNvSpPr>
              <a:spLocks noChangeArrowheads="1"/>
            </p:cNvSpPr>
            <p:nvPr/>
          </p:nvSpPr>
          <p:spPr bwMode="auto">
            <a:xfrm flipH="1">
              <a:off x="686" y="450"/>
              <a:ext cx="42" cy="47"/>
            </a:xfrm>
            <a:custGeom>
              <a:avLst/>
              <a:gdLst>
                <a:gd name="T0" fmla="*/ 0 w 100"/>
                <a:gd name="T1" fmla="*/ 19 h 117"/>
                <a:gd name="T2" fmla="*/ 1 w 100"/>
                <a:gd name="T3" fmla="*/ 16 h 117"/>
                <a:gd name="T4" fmla="*/ 2 w 100"/>
                <a:gd name="T5" fmla="*/ 14 h 117"/>
                <a:gd name="T6" fmla="*/ 4 w 100"/>
                <a:gd name="T7" fmla="*/ 11 h 117"/>
                <a:gd name="T8" fmla="*/ 6 w 100"/>
                <a:gd name="T9" fmla="*/ 8 h 117"/>
                <a:gd name="T10" fmla="*/ 8 w 100"/>
                <a:gd name="T11" fmla="*/ 6 h 117"/>
                <a:gd name="T12" fmla="*/ 11 w 100"/>
                <a:gd name="T13" fmla="*/ 4 h 117"/>
                <a:gd name="T14" fmla="*/ 13 w 100"/>
                <a:gd name="T15" fmla="*/ 2 h 117"/>
                <a:gd name="T16" fmla="*/ 16 w 100"/>
                <a:gd name="T17" fmla="*/ 0 h 117"/>
                <a:gd name="T18" fmla="*/ 18 w 100"/>
                <a:gd name="T19" fmla="*/ 1 h 117"/>
                <a:gd name="T20" fmla="*/ 0 w 100"/>
                <a:gd name="T21" fmla="*/ 19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7"/>
                <a:gd name="T35" fmla="*/ 100 w 100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21"/>
            <p:cNvSpPr>
              <a:spLocks noChangeArrowheads="1"/>
            </p:cNvSpPr>
            <p:nvPr/>
          </p:nvSpPr>
          <p:spPr bwMode="auto">
            <a:xfrm flipH="1">
              <a:off x="674" y="460"/>
              <a:ext cx="35" cy="30"/>
            </a:xfrm>
            <a:custGeom>
              <a:avLst/>
              <a:gdLst>
                <a:gd name="T0" fmla="*/ 0 w 82"/>
                <a:gd name="T1" fmla="*/ 12 h 74"/>
                <a:gd name="T2" fmla="*/ 0 w 82"/>
                <a:gd name="T3" fmla="*/ 10 h 74"/>
                <a:gd name="T4" fmla="*/ 1 w 82"/>
                <a:gd name="T5" fmla="*/ 9 h 74"/>
                <a:gd name="T6" fmla="*/ 3 w 82"/>
                <a:gd name="T7" fmla="*/ 7 h 74"/>
                <a:gd name="T8" fmla="*/ 4 w 82"/>
                <a:gd name="T9" fmla="*/ 5 h 74"/>
                <a:gd name="T10" fmla="*/ 6 w 82"/>
                <a:gd name="T11" fmla="*/ 4 h 74"/>
                <a:gd name="T12" fmla="*/ 8 w 82"/>
                <a:gd name="T13" fmla="*/ 2 h 74"/>
                <a:gd name="T14" fmla="*/ 10 w 82"/>
                <a:gd name="T15" fmla="*/ 2 h 74"/>
                <a:gd name="T16" fmla="*/ 12 w 82"/>
                <a:gd name="T17" fmla="*/ 0 h 74"/>
                <a:gd name="T18" fmla="*/ 15 w 82"/>
                <a:gd name="T19" fmla="*/ 0 h 74"/>
                <a:gd name="T20" fmla="*/ 0 w 82"/>
                <a:gd name="T21" fmla="*/ 12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74"/>
                <a:gd name="T35" fmla="*/ 82 w 8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AutoShape 22"/>
            <p:cNvSpPr>
              <a:spLocks noChangeArrowheads="1"/>
            </p:cNvSpPr>
            <p:nvPr/>
          </p:nvSpPr>
          <p:spPr bwMode="auto">
            <a:xfrm flipH="1">
              <a:off x="600" y="460"/>
              <a:ext cx="201" cy="219"/>
            </a:xfrm>
            <a:custGeom>
              <a:avLst/>
              <a:gdLst>
                <a:gd name="T0" fmla="*/ 85 w 475"/>
                <a:gd name="T1" fmla="*/ 7 h 546"/>
                <a:gd name="T2" fmla="*/ 85 w 475"/>
                <a:gd name="T3" fmla="*/ 14 h 546"/>
                <a:gd name="T4" fmla="*/ 82 w 475"/>
                <a:gd name="T5" fmla="*/ 20 h 546"/>
                <a:gd name="T6" fmla="*/ 78 w 475"/>
                <a:gd name="T7" fmla="*/ 26 h 546"/>
                <a:gd name="T8" fmla="*/ 76 w 475"/>
                <a:gd name="T9" fmla="*/ 32 h 546"/>
                <a:gd name="T10" fmla="*/ 69 w 475"/>
                <a:gd name="T11" fmla="*/ 34 h 546"/>
                <a:gd name="T12" fmla="*/ 63 w 475"/>
                <a:gd name="T13" fmla="*/ 35 h 546"/>
                <a:gd name="T14" fmla="*/ 63 w 475"/>
                <a:gd name="T15" fmla="*/ 38 h 546"/>
                <a:gd name="T16" fmla="*/ 68 w 475"/>
                <a:gd name="T17" fmla="*/ 44 h 546"/>
                <a:gd name="T18" fmla="*/ 68 w 475"/>
                <a:gd name="T19" fmla="*/ 51 h 546"/>
                <a:gd name="T20" fmla="*/ 67 w 475"/>
                <a:gd name="T21" fmla="*/ 61 h 546"/>
                <a:gd name="T22" fmla="*/ 64 w 475"/>
                <a:gd name="T23" fmla="*/ 69 h 546"/>
                <a:gd name="T24" fmla="*/ 61 w 475"/>
                <a:gd name="T25" fmla="*/ 75 h 546"/>
                <a:gd name="T26" fmla="*/ 55 w 475"/>
                <a:gd name="T27" fmla="*/ 80 h 546"/>
                <a:gd name="T28" fmla="*/ 49 w 475"/>
                <a:gd name="T29" fmla="*/ 85 h 546"/>
                <a:gd name="T30" fmla="*/ 42 w 475"/>
                <a:gd name="T31" fmla="*/ 87 h 546"/>
                <a:gd name="T32" fmla="*/ 34 w 475"/>
                <a:gd name="T33" fmla="*/ 88 h 546"/>
                <a:gd name="T34" fmla="*/ 27 w 475"/>
                <a:gd name="T35" fmla="*/ 87 h 546"/>
                <a:gd name="T36" fmla="*/ 19 w 475"/>
                <a:gd name="T37" fmla="*/ 85 h 546"/>
                <a:gd name="T38" fmla="*/ 12 w 475"/>
                <a:gd name="T39" fmla="*/ 83 h 546"/>
                <a:gd name="T40" fmla="*/ 10 w 475"/>
                <a:gd name="T41" fmla="*/ 79 h 546"/>
                <a:gd name="T42" fmla="*/ 12 w 475"/>
                <a:gd name="T43" fmla="*/ 76 h 546"/>
                <a:gd name="T44" fmla="*/ 15 w 475"/>
                <a:gd name="T45" fmla="*/ 73 h 546"/>
                <a:gd name="T46" fmla="*/ 17 w 475"/>
                <a:gd name="T47" fmla="*/ 69 h 546"/>
                <a:gd name="T48" fmla="*/ 16 w 475"/>
                <a:gd name="T49" fmla="*/ 65 h 546"/>
                <a:gd name="T50" fmla="*/ 13 w 475"/>
                <a:gd name="T51" fmla="*/ 69 h 546"/>
                <a:gd name="T52" fmla="*/ 11 w 475"/>
                <a:gd name="T53" fmla="*/ 73 h 546"/>
                <a:gd name="T54" fmla="*/ 8 w 475"/>
                <a:gd name="T55" fmla="*/ 76 h 546"/>
                <a:gd name="T56" fmla="*/ 3 w 475"/>
                <a:gd name="T57" fmla="*/ 76 h 546"/>
                <a:gd name="T58" fmla="*/ 2 w 475"/>
                <a:gd name="T59" fmla="*/ 65 h 546"/>
                <a:gd name="T60" fmla="*/ 0 w 475"/>
                <a:gd name="T61" fmla="*/ 55 h 546"/>
                <a:gd name="T62" fmla="*/ 3 w 475"/>
                <a:gd name="T63" fmla="*/ 54 h 546"/>
                <a:gd name="T64" fmla="*/ 6 w 475"/>
                <a:gd name="T65" fmla="*/ 55 h 546"/>
                <a:gd name="T66" fmla="*/ 10 w 475"/>
                <a:gd name="T67" fmla="*/ 59 h 546"/>
                <a:gd name="T68" fmla="*/ 17 w 475"/>
                <a:gd name="T69" fmla="*/ 62 h 546"/>
                <a:gd name="T70" fmla="*/ 25 w 475"/>
                <a:gd name="T71" fmla="*/ 64 h 546"/>
                <a:gd name="T72" fmla="*/ 33 w 475"/>
                <a:gd name="T73" fmla="*/ 62 h 546"/>
                <a:gd name="T74" fmla="*/ 38 w 475"/>
                <a:gd name="T75" fmla="*/ 58 h 546"/>
                <a:gd name="T76" fmla="*/ 39 w 475"/>
                <a:gd name="T77" fmla="*/ 53 h 546"/>
                <a:gd name="T78" fmla="*/ 39 w 475"/>
                <a:gd name="T79" fmla="*/ 47 h 546"/>
                <a:gd name="T80" fmla="*/ 37 w 475"/>
                <a:gd name="T81" fmla="*/ 42 h 546"/>
                <a:gd name="T82" fmla="*/ 46 w 475"/>
                <a:gd name="T83" fmla="*/ 31 h 546"/>
                <a:gd name="T84" fmla="*/ 55 w 475"/>
                <a:gd name="T85" fmla="*/ 19 h 546"/>
                <a:gd name="T86" fmla="*/ 63 w 475"/>
                <a:gd name="T87" fmla="*/ 9 h 546"/>
                <a:gd name="T88" fmla="*/ 67 w 475"/>
                <a:gd name="T89" fmla="*/ 3 h 546"/>
                <a:gd name="T90" fmla="*/ 69 w 475"/>
                <a:gd name="T91" fmla="*/ 1 h 546"/>
                <a:gd name="T92" fmla="*/ 73 w 475"/>
                <a:gd name="T93" fmla="*/ 0 h 546"/>
                <a:gd name="T94" fmla="*/ 76 w 475"/>
                <a:gd name="T95" fmla="*/ 0 h 546"/>
                <a:gd name="T96" fmla="*/ 79 w 475"/>
                <a:gd name="T97" fmla="*/ 0 h 546"/>
                <a:gd name="T98" fmla="*/ 81 w 475"/>
                <a:gd name="T99" fmla="*/ 2 h 546"/>
                <a:gd name="T100" fmla="*/ 83 w 475"/>
                <a:gd name="T101" fmla="*/ 4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546"/>
                <a:gd name="T155" fmla="*/ 475 w 475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AutoShape 23"/>
            <p:cNvSpPr>
              <a:spLocks noChangeArrowheads="1"/>
            </p:cNvSpPr>
            <p:nvPr/>
          </p:nvSpPr>
          <p:spPr bwMode="auto">
            <a:xfrm flipH="1">
              <a:off x="617" y="467"/>
              <a:ext cx="36" cy="58"/>
            </a:xfrm>
            <a:custGeom>
              <a:avLst/>
              <a:gdLst>
                <a:gd name="T0" fmla="*/ 13 w 83"/>
                <a:gd name="T1" fmla="*/ 0 h 146"/>
                <a:gd name="T2" fmla="*/ 10 w 83"/>
                <a:gd name="T3" fmla="*/ 2 h 146"/>
                <a:gd name="T4" fmla="*/ 9 w 83"/>
                <a:gd name="T5" fmla="*/ 3 h 146"/>
                <a:gd name="T6" fmla="*/ 7 w 83"/>
                <a:gd name="T7" fmla="*/ 5 h 146"/>
                <a:gd name="T8" fmla="*/ 6 w 83"/>
                <a:gd name="T9" fmla="*/ 7 h 146"/>
                <a:gd name="T10" fmla="*/ 4 w 83"/>
                <a:gd name="T11" fmla="*/ 8 h 146"/>
                <a:gd name="T12" fmla="*/ 3 w 83"/>
                <a:gd name="T13" fmla="*/ 10 h 146"/>
                <a:gd name="T14" fmla="*/ 3 w 83"/>
                <a:gd name="T15" fmla="*/ 12 h 146"/>
                <a:gd name="T16" fmla="*/ 3 w 83"/>
                <a:gd name="T17" fmla="*/ 15 h 146"/>
                <a:gd name="T18" fmla="*/ 4 w 83"/>
                <a:gd name="T19" fmla="*/ 15 h 146"/>
                <a:gd name="T20" fmla="*/ 7 w 83"/>
                <a:gd name="T21" fmla="*/ 14 h 146"/>
                <a:gd name="T22" fmla="*/ 9 w 83"/>
                <a:gd name="T23" fmla="*/ 13 h 146"/>
                <a:gd name="T24" fmla="*/ 10 w 83"/>
                <a:gd name="T25" fmla="*/ 12 h 146"/>
                <a:gd name="T26" fmla="*/ 13 w 83"/>
                <a:gd name="T27" fmla="*/ 12 h 146"/>
                <a:gd name="T28" fmla="*/ 14 w 83"/>
                <a:gd name="T29" fmla="*/ 12 h 146"/>
                <a:gd name="T30" fmla="*/ 15 w 83"/>
                <a:gd name="T31" fmla="*/ 12 h 146"/>
                <a:gd name="T32" fmla="*/ 16 w 83"/>
                <a:gd name="T33" fmla="*/ 14 h 146"/>
                <a:gd name="T34" fmla="*/ 15 w 83"/>
                <a:gd name="T35" fmla="*/ 17 h 146"/>
                <a:gd name="T36" fmla="*/ 14 w 83"/>
                <a:gd name="T37" fmla="*/ 19 h 146"/>
                <a:gd name="T38" fmla="*/ 12 w 83"/>
                <a:gd name="T39" fmla="*/ 21 h 146"/>
                <a:gd name="T40" fmla="*/ 10 w 83"/>
                <a:gd name="T41" fmla="*/ 23 h 146"/>
                <a:gd name="T42" fmla="*/ 8 w 83"/>
                <a:gd name="T43" fmla="*/ 23 h 146"/>
                <a:gd name="T44" fmla="*/ 14 w 83"/>
                <a:gd name="T45" fmla="*/ 15 h 146"/>
                <a:gd name="T46" fmla="*/ 12 w 83"/>
                <a:gd name="T47" fmla="*/ 14 h 146"/>
                <a:gd name="T48" fmla="*/ 10 w 83"/>
                <a:gd name="T49" fmla="*/ 14 h 146"/>
                <a:gd name="T50" fmla="*/ 9 w 83"/>
                <a:gd name="T51" fmla="*/ 15 h 146"/>
                <a:gd name="T52" fmla="*/ 8 w 83"/>
                <a:gd name="T53" fmla="*/ 16 h 146"/>
                <a:gd name="T54" fmla="*/ 7 w 83"/>
                <a:gd name="T55" fmla="*/ 17 h 146"/>
                <a:gd name="T56" fmla="*/ 5 w 83"/>
                <a:gd name="T57" fmla="*/ 18 h 146"/>
                <a:gd name="T58" fmla="*/ 3 w 83"/>
                <a:gd name="T59" fmla="*/ 18 h 146"/>
                <a:gd name="T60" fmla="*/ 1 w 83"/>
                <a:gd name="T61" fmla="*/ 17 h 146"/>
                <a:gd name="T62" fmla="*/ 0 w 83"/>
                <a:gd name="T63" fmla="*/ 15 h 146"/>
                <a:gd name="T64" fmla="*/ 0 w 83"/>
                <a:gd name="T65" fmla="*/ 14 h 146"/>
                <a:gd name="T66" fmla="*/ 0 w 83"/>
                <a:gd name="T67" fmla="*/ 11 h 146"/>
                <a:gd name="T68" fmla="*/ 2 w 83"/>
                <a:gd name="T69" fmla="*/ 8 h 146"/>
                <a:gd name="T70" fmla="*/ 4 w 83"/>
                <a:gd name="T71" fmla="*/ 6 h 146"/>
                <a:gd name="T72" fmla="*/ 7 w 83"/>
                <a:gd name="T73" fmla="*/ 4 h 146"/>
                <a:gd name="T74" fmla="*/ 9 w 83"/>
                <a:gd name="T75" fmla="*/ 2 h 146"/>
                <a:gd name="T76" fmla="*/ 13 w 83"/>
                <a:gd name="T77" fmla="*/ 0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46"/>
                <a:gd name="T119" fmla="*/ 83 w 83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24"/>
            <p:cNvSpPr>
              <a:spLocks noChangeArrowheads="1"/>
            </p:cNvSpPr>
            <p:nvPr/>
          </p:nvSpPr>
          <p:spPr bwMode="auto">
            <a:xfrm flipH="1">
              <a:off x="664" y="469"/>
              <a:ext cx="34" cy="26"/>
            </a:xfrm>
            <a:custGeom>
              <a:avLst/>
              <a:gdLst>
                <a:gd name="T0" fmla="*/ 14 w 80"/>
                <a:gd name="T1" fmla="*/ 0 h 66"/>
                <a:gd name="T2" fmla="*/ 0 w 80"/>
                <a:gd name="T3" fmla="*/ 10 h 66"/>
                <a:gd name="T4" fmla="*/ 1 w 80"/>
                <a:gd name="T5" fmla="*/ 9 h 66"/>
                <a:gd name="T6" fmla="*/ 2 w 80"/>
                <a:gd name="T7" fmla="*/ 7 h 66"/>
                <a:gd name="T8" fmla="*/ 4 w 80"/>
                <a:gd name="T9" fmla="*/ 6 h 66"/>
                <a:gd name="T10" fmla="*/ 5 w 80"/>
                <a:gd name="T11" fmla="*/ 4 h 66"/>
                <a:gd name="T12" fmla="*/ 7 w 80"/>
                <a:gd name="T13" fmla="*/ 2 h 66"/>
                <a:gd name="T14" fmla="*/ 9 w 80"/>
                <a:gd name="T15" fmla="*/ 1 h 66"/>
                <a:gd name="T16" fmla="*/ 12 w 80"/>
                <a:gd name="T17" fmla="*/ 0 h 66"/>
                <a:gd name="T18" fmla="*/ 14 w 80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6"/>
                <a:gd name="T32" fmla="*/ 80 w 8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25"/>
            <p:cNvSpPr>
              <a:spLocks noChangeArrowheads="1"/>
            </p:cNvSpPr>
            <p:nvPr/>
          </p:nvSpPr>
          <p:spPr bwMode="auto">
            <a:xfrm flipH="1">
              <a:off x="815" y="482"/>
              <a:ext cx="62" cy="49"/>
            </a:xfrm>
            <a:custGeom>
              <a:avLst/>
              <a:gdLst>
                <a:gd name="T0" fmla="*/ 26 w 146"/>
                <a:gd name="T1" fmla="*/ 18 h 123"/>
                <a:gd name="T2" fmla="*/ 26 w 146"/>
                <a:gd name="T3" fmla="*/ 18 h 123"/>
                <a:gd name="T4" fmla="*/ 25 w 146"/>
                <a:gd name="T5" fmla="*/ 17 h 123"/>
                <a:gd name="T6" fmla="*/ 23 w 146"/>
                <a:gd name="T7" fmla="*/ 17 h 123"/>
                <a:gd name="T8" fmla="*/ 22 w 146"/>
                <a:gd name="T9" fmla="*/ 16 h 123"/>
                <a:gd name="T10" fmla="*/ 20 w 146"/>
                <a:gd name="T11" fmla="*/ 16 h 123"/>
                <a:gd name="T12" fmla="*/ 19 w 146"/>
                <a:gd name="T13" fmla="*/ 16 h 123"/>
                <a:gd name="T14" fmla="*/ 20 w 146"/>
                <a:gd name="T15" fmla="*/ 18 h 123"/>
                <a:gd name="T16" fmla="*/ 22 w 146"/>
                <a:gd name="T17" fmla="*/ 20 h 123"/>
                <a:gd name="T18" fmla="*/ 19 w 146"/>
                <a:gd name="T19" fmla="*/ 18 h 123"/>
                <a:gd name="T20" fmla="*/ 16 w 146"/>
                <a:gd name="T21" fmla="*/ 16 h 123"/>
                <a:gd name="T22" fmla="*/ 13 w 146"/>
                <a:gd name="T23" fmla="*/ 14 h 123"/>
                <a:gd name="T24" fmla="*/ 10 w 146"/>
                <a:gd name="T25" fmla="*/ 12 h 123"/>
                <a:gd name="T26" fmla="*/ 7 w 146"/>
                <a:gd name="T27" fmla="*/ 10 h 123"/>
                <a:gd name="T28" fmla="*/ 5 w 146"/>
                <a:gd name="T29" fmla="*/ 8 h 123"/>
                <a:gd name="T30" fmla="*/ 2 w 146"/>
                <a:gd name="T31" fmla="*/ 6 h 123"/>
                <a:gd name="T32" fmla="*/ 0 w 146"/>
                <a:gd name="T33" fmla="*/ 3 h 123"/>
                <a:gd name="T34" fmla="*/ 0 w 146"/>
                <a:gd name="T35" fmla="*/ 2 h 123"/>
                <a:gd name="T36" fmla="*/ 3 w 146"/>
                <a:gd name="T37" fmla="*/ 4 h 123"/>
                <a:gd name="T38" fmla="*/ 5 w 146"/>
                <a:gd name="T39" fmla="*/ 6 h 123"/>
                <a:gd name="T40" fmla="*/ 7 w 146"/>
                <a:gd name="T41" fmla="*/ 7 h 123"/>
                <a:gd name="T42" fmla="*/ 9 w 146"/>
                <a:gd name="T43" fmla="*/ 9 h 123"/>
                <a:gd name="T44" fmla="*/ 11 w 146"/>
                <a:gd name="T45" fmla="*/ 10 h 123"/>
                <a:gd name="T46" fmla="*/ 14 w 146"/>
                <a:gd name="T47" fmla="*/ 12 h 123"/>
                <a:gd name="T48" fmla="*/ 17 w 146"/>
                <a:gd name="T49" fmla="*/ 13 h 123"/>
                <a:gd name="T50" fmla="*/ 19 w 146"/>
                <a:gd name="T51" fmla="*/ 14 h 123"/>
                <a:gd name="T52" fmla="*/ 8 w 146"/>
                <a:gd name="T53" fmla="*/ 0 h 123"/>
                <a:gd name="T54" fmla="*/ 9 w 146"/>
                <a:gd name="T55" fmla="*/ 0 h 123"/>
                <a:gd name="T56" fmla="*/ 10 w 146"/>
                <a:gd name="T57" fmla="*/ 0 h 123"/>
                <a:gd name="T58" fmla="*/ 11 w 146"/>
                <a:gd name="T59" fmla="*/ 0 h 123"/>
                <a:gd name="T60" fmla="*/ 11 w 146"/>
                <a:gd name="T61" fmla="*/ 1 h 123"/>
                <a:gd name="T62" fmla="*/ 12 w 146"/>
                <a:gd name="T63" fmla="*/ 2 h 123"/>
                <a:gd name="T64" fmla="*/ 12 w 146"/>
                <a:gd name="T65" fmla="*/ 2 h 123"/>
                <a:gd name="T66" fmla="*/ 13 w 146"/>
                <a:gd name="T67" fmla="*/ 3 h 123"/>
                <a:gd name="T68" fmla="*/ 14 w 146"/>
                <a:gd name="T69" fmla="*/ 3 h 123"/>
                <a:gd name="T70" fmla="*/ 26 w 146"/>
                <a:gd name="T71" fmla="*/ 18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23"/>
                <a:gd name="T110" fmla="*/ 146 w 14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26"/>
            <p:cNvSpPr>
              <a:spLocks noChangeArrowheads="1"/>
            </p:cNvSpPr>
            <p:nvPr/>
          </p:nvSpPr>
          <p:spPr bwMode="auto">
            <a:xfrm flipH="1">
              <a:off x="843" y="498"/>
              <a:ext cx="44" cy="34"/>
            </a:xfrm>
            <a:custGeom>
              <a:avLst/>
              <a:gdLst>
                <a:gd name="T0" fmla="*/ 19 w 103"/>
                <a:gd name="T1" fmla="*/ 13 h 87"/>
                <a:gd name="T2" fmla="*/ 17 w 103"/>
                <a:gd name="T3" fmla="*/ 13 h 87"/>
                <a:gd name="T4" fmla="*/ 15 w 103"/>
                <a:gd name="T5" fmla="*/ 13 h 87"/>
                <a:gd name="T6" fmla="*/ 14 w 103"/>
                <a:gd name="T7" fmla="*/ 12 h 87"/>
                <a:gd name="T8" fmla="*/ 12 w 103"/>
                <a:gd name="T9" fmla="*/ 11 h 87"/>
                <a:gd name="T10" fmla="*/ 10 w 103"/>
                <a:gd name="T11" fmla="*/ 11 h 87"/>
                <a:gd name="T12" fmla="*/ 9 w 103"/>
                <a:gd name="T13" fmla="*/ 9 h 87"/>
                <a:gd name="T14" fmla="*/ 7 w 103"/>
                <a:gd name="T15" fmla="*/ 8 h 87"/>
                <a:gd name="T16" fmla="*/ 6 w 103"/>
                <a:gd name="T17" fmla="*/ 7 h 87"/>
                <a:gd name="T18" fmla="*/ 6 w 103"/>
                <a:gd name="T19" fmla="*/ 6 h 87"/>
                <a:gd name="T20" fmla="*/ 5 w 103"/>
                <a:gd name="T21" fmla="*/ 5 h 87"/>
                <a:gd name="T22" fmla="*/ 4 w 103"/>
                <a:gd name="T23" fmla="*/ 4 h 87"/>
                <a:gd name="T24" fmla="*/ 3 w 103"/>
                <a:gd name="T25" fmla="*/ 4 h 87"/>
                <a:gd name="T26" fmla="*/ 2 w 103"/>
                <a:gd name="T27" fmla="*/ 3 h 87"/>
                <a:gd name="T28" fmla="*/ 1 w 103"/>
                <a:gd name="T29" fmla="*/ 3 h 87"/>
                <a:gd name="T30" fmla="*/ 0 w 103"/>
                <a:gd name="T31" fmla="*/ 2 h 87"/>
                <a:gd name="T32" fmla="*/ 0 w 103"/>
                <a:gd name="T33" fmla="*/ 1 h 87"/>
                <a:gd name="T34" fmla="*/ 2 w 103"/>
                <a:gd name="T35" fmla="*/ 0 h 87"/>
                <a:gd name="T36" fmla="*/ 19 w 103"/>
                <a:gd name="T37" fmla="*/ 13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87"/>
                <a:gd name="T59" fmla="*/ 103 w 103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27"/>
            <p:cNvSpPr>
              <a:spLocks noChangeArrowheads="1"/>
            </p:cNvSpPr>
            <p:nvPr/>
          </p:nvSpPr>
          <p:spPr bwMode="auto">
            <a:xfrm flipH="1">
              <a:off x="719" y="549"/>
              <a:ext cx="65" cy="58"/>
            </a:xfrm>
            <a:custGeom>
              <a:avLst/>
              <a:gdLst>
                <a:gd name="T0" fmla="*/ 24 w 156"/>
                <a:gd name="T1" fmla="*/ 8 h 146"/>
                <a:gd name="T2" fmla="*/ 25 w 156"/>
                <a:gd name="T3" fmla="*/ 11 h 146"/>
                <a:gd name="T4" fmla="*/ 27 w 156"/>
                <a:gd name="T5" fmla="*/ 14 h 146"/>
                <a:gd name="T6" fmla="*/ 27 w 156"/>
                <a:gd name="T7" fmla="*/ 17 h 146"/>
                <a:gd name="T8" fmla="*/ 26 w 156"/>
                <a:gd name="T9" fmla="*/ 20 h 146"/>
                <a:gd name="T10" fmla="*/ 24 w 156"/>
                <a:gd name="T11" fmla="*/ 21 h 146"/>
                <a:gd name="T12" fmla="*/ 22 w 156"/>
                <a:gd name="T13" fmla="*/ 22 h 146"/>
                <a:gd name="T14" fmla="*/ 20 w 156"/>
                <a:gd name="T15" fmla="*/ 23 h 146"/>
                <a:gd name="T16" fmla="*/ 18 w 156"/>
                <a:gd name="T17" fmla="*/ 23 h 146"/>
                <a:gd name="T18" fmla="*/ 16 w 156"/>
                <a:gd name="T19" fmla="*/ 23 h 146"/>
                <a:gd name="T20" fmla="*/ 14 w 156"/>
                <a:gd name="T21" fmla="*/ 23 h 146"/>
                <a:gd name="T22" fmla="*/ 11 w 156"/>
                <a:gd name="T23" fmla="*/ 22 h 146"/>
                <a:gd name="T24" fmla="*/ 9 w 156"/>
                <a:gd name="T25" fmla="*/ 22 h 146"/>
                <a:gd name="T26" fmla="*/ 7 w 156"/>
                <a:gd name="T27" fmla="*/ 21 h 146"/>
                <a:gd name="T28" fmla="*/ 6 w 156"/>
                <a:gd name="T29" fmla="*/ 20 h 146"/>
                <a:gd name="T30" fmla="*/ 5 w 156"/>
                <a:gd name="T31" fmla="*/ 19 h 146"/>
                <a:gd name="T32" fmla="*/ 4 w 156"/>
                <a:gd name="T33" fmla="*/ 18 h 146"/>
                <a:gd name="T34" fmla="*/ 3 w 156"/>
                <a:gd name="T35" fmla="*/ 17 h 146"/>
                <a:gd name="T36" fmla="*/ 2 w 156"/>
                <a:gd name="T37" fmla="*/ 15 h 146"/>
                <a:gd name="T38" fmla="*/ 1 w 156"/>
                <a:gd name="T39" fmla="*/ 14 h 146"/>
                <a:gd name="T40" fmla="*/ 0 w 156"/>
                <a:gd name="T41" fmla="*/ 13 h 146"/>
                <a:gd name="T42" fmla="*/ 1 w 156"/>
                <a:gd name="T43" fmla="*/ 10 h 146"/>
                <a:gd name="T44" fmla="*/ 2 w 156"/>
                <a:gd name="T45" fmla="*/ 6 h 146"/>
                <a:gd name="T46" fmla="*/ 2 w 156"/>
                <a:gd name="T47" fmla="*/ 3 h 146"/>
                <a:gd name="T48" fmla="*/ 5 w 156"/>
                <a:gd name="T49" fmla="*/ 2 h 146"/>
                <a:gd name="T50" fmla="*/ 8 w 156"/>
                <a:gd name="T51" fmla="*/ 0 h 146"/>
                <a:gd name="T52" fmla="*/ 11 w 156"/>
                <a:gd name="T53" fmla="*/ 0 h 146"/>
                <a:gd name="T54" fmla="*/ 14 w 156"/>
                <a:gd name="T55" fmla="*/ 1 h 146"/>
                <a:gd name="T56" fmla="*/ 16 w 156"/>
                <a:gd name="T57" fmla="*/ 2 h 146"/>
                <a:gd name="T58" fmla="*/ 19 w 156"/>
                <a:gd name="T59" fmla="*/ 3 h 146"/>
                <a:gd name="T60" fmla="*/ 21 w 156"/>
                <a:gd name="T61" fmla="*/ 5 h 146"/>
                <a:gd name="T62" fmla="*/ 22 w 156"/>
                <a:gd name="T63" fmla="*/ 6 h 146"/>
                <a:gd name="T64" fmla="*/ 24 w 156"/>
                <a:gd name="T65" fmla="*/ 8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46"/>
                <a:gd name="T101" fmla="*/ 156 w 1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28"/>
            <p:cNvSpPr>
              <a:spLocks noChangeArrowheads="1"/>
            </p:cNvSpPr>
            <p:nvPr/>
          </p:nvSpPr>
          <p:spPr bwMode="auto">
            <a:xfrm flipH="1">
              <a:off x="813" y="574"/>
              <a:ext cx="66" cy="51"/>
            </a:xfrm>
            <a:custGeom>
              <a:avLst/>
              <a:gdLst>
                <a:gd name="T0" fmla="*/ 28 w 157"/>
                <a:gd name="T1" fmla="*/ 10 h 129"/>
                <a:gd name="T2" fmla="*/ 28 w 157"/>
                <a:gd name="T3" fmla="*/ 12 h 129"/>
                <a:gd name="T4" fmla="*/ 27 w 157"/>
                <a:gd name="T5" fmla="*/ 15 h 129"/>
                <a:gd name="T6" fmla="*/ 26 w 157"/>
                <a:gd name="T7" fmla="*/ 17 h 129"/>
                <a:gd name="T8" fmla="*/ 24 w 157"/>
                <a:gd name="T9" fmla="*/ 19 h 129"/>
                <a:gd name="T10" fmla="*/ 21 w 157"/>
                <a:gd name="T11" fmla="*/ 20 h 129"/>
                <a:gd name="T12" fmla="*/ 19 w 157"/>
                <a:gd name="T13" fmla="*/ 20 h 129"/>
                <a:gd name="T14" fmla="*/ 17 w 157"/>
                <a:gd name="T15" fmla="*/ 20 h 129"/>
                <a:gd name="T16" fmla="*/ 15 w 157"/>
                <a:gd name="T17" fmla="*/ 20 h 129"/>
                <a:gd name="T18" fmla="*/ 13 w 157"/>
                <a:gd name="T19" fmla="*/ 19 h 129"/>
                <a:gd name="T20" fmla="*/ 11 w 157"/>
                <a:gd name="T21" fmla="*/ 19 h 129"/>
                <a:gd name="T22" fmla="*/ 9 w 157"/>
                <a:gd name="T23" fmla="*/ 18 h 129"/>
                <a:gd name="T24" fmla="*/ 7 w 157"/>
                <a:gd name="T25" fmla="*/ 18 h 129"/>
                <a:gd name="T26" fmla="*/ 6 w 157"/>
                <a:gd name="T27" fmla="*/ 17 h 129"/>
                <a:gd name="T28" fmla="*/ 5 w 157"/>
                <a:gd name="T29" fmla="*/ 16 h 129"/>
                <a:gd name="T30" fmla="*/ 3 w 157"/>
                <a:gd name="T31" fmla="*/ 15 h 129"/>
                <a:gd name="T32" fmla="*/ 2 w 157"/>
                <a:gd name="T33" fmla="*/ 14 h 129"/>
                <a:gd name="T34" fmla="*/ 1 w 157"/>
                <a:gd name="T35" fmla="*/ 13 h 129"/>
                <a:gd name="T36" fmla="*/ 0 w 157"/>
                <a:gd name="T37" fmla="*/ 12 h 129"/>
                <a:gd name="T38" fmla="*/ 0 w 157"/>
                <a:gd name="T39" fmla="*/ 10 h 129"/>
                <a:gd name="T40" fmla="*/ 0 w 157"/>
                <a:gd name="T41" fmla="*/ 9 h 129"/>
                <a:gd name="T42" fmla="*/ 0 w 157"/>
                <a:gd name="T43" fmla="*/ 8 h 129"/>
                <a:gd name="T44" fmla="*/ 0 w 157"/>
                <a:gd name="T45" fmla="*/ 7 h 129"/>
                <a:gd name="T46" fmla="*/ 1 w 157"/>
                <a:gd name="T47" fmla="*/ 5 h 129"/>
                <a:gd name="T48" fmla="*/ 2 w 157"/>
                <a:gd name="T49" fmla="*/ 4 h 129"/>
                <a:gd name="T50" fmla="*/ 3 w 157"/>
                <a:gd name="T51" fmla="*/ 3 h 129"/>
                <a:gd name="T52" fmla="*/ 5 w 157"/>
                <a:gd name="T53" fmla="*/ 2 h 129"/>
                <a:gd name="T54" fmla="*/ 6 w 157"/>
                <a:gd name="T55" fmla="*/ 1 h 129"/>
                <a:gd name="T56" fmla="*/ 8 w 157"/>
                <a:gd name="T57" fmla="*/ 0 h 129"/>
                <a:gd name="T58" fmla="*/ 11 w 157"/>
                <a:gd name="T59" fmla="*/ 0 h 129"/>
                <a:gd name="T60" fmla="*/ 14 w 157"/>
                <a:gd name="T61" fmla="*/ 0 h 129"/>
                <a:gd name="T62" fmla="*/ 17 w 157"/>
                <a:gd name="T63" fmla="*/ 1 h 129"/>
                <a:gd name="T64" fmla="*/ 20 w 157"/>
                <a:gd name="T65" fmla="*/ 3 h 129"/>
                <a:gd name="T66" fmla="*/ 22 w 157"/>
                <a:gd name="T67" fmla="*/ 4 h 129"/>
                <a:gd name="T68" fmla="*/ 24 w 157"/>
                <a:gd name="T69" fmla="*/ 6 h 129"/>
                <a:gd name="T70" fmla="*/ 26 w 157"/>
                <a:gd name="T71" fmla="*/ 8 h 129"/>
                <a:gd name="T72" fmla="*/ 28 w 157"/>
                <a:gd name="T73" fmla="*/ 10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129"/>
                <a:gd name="T113" fmla="*/ 157 w 15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29"/>
            <p:cNvSpPr>
              <a:spLocks noChangeArrowheads="1"/>
            </p:cNvSpPr>
            <p:nvPr/>
          </p:nvSpPr>
          <p:spPr bwMode="auto">
            <a:xfrm flipH="1">
              <a:off x="752" y="590"/>
              <a:ext cx="13" cy="10"/>
            </a:xfrm>
            <a:custGeom>
              <a:avLst/>
              <a:gdLst>
                <a:gd name="T0" fmla="*/ 6 w 29"/>
                <a:gd name="T1" fmla="*/ 4 h 24"/>
                <a:gd name="T2" fmla="*/ 0 w 29"/>
                <a:gd name="T3" fmla="*/ 3 h 24"/>
                <a:gd name="T4" fmla="*/ 0 w 29"/>
                <a:gd name="T5" fmla="*/ 0 h 24"/>
                <a:gd name="T6" fmla="*/ 3 w 29"/>
                <a:gd name="T7" fmla="*/ 0 h 24"/>
                <a:gd name="T8" fmla="*/ 4 w 29"/>
                <a:gd name="T9" fmla="*/ 1 h 24"/>
                <a:gd name="T10" fmla="*/ 5 w 29"/>
                <a:gd name="T11" fmla="*/ 3 h 24"/>
                <a:gd name="T12" fmla="*/ 6 w 29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30"/>
            <p:cNvSpPr>
              <a:spLocks noChangeArrowheads="1"/>
            </p:cNvSpPr>
            <p:nvPr/>
          </p:nvSpPr>
          <p:spPr bwMode="auto">
            <a:xfrm flipH="1">
              <a:off x="823" y="606"/>
              <a:ext cx="11" cy="9"/>
            </a:xfrm>
            <a:custGeom>
              <a:avLst/>
              <a:gdLst>
                <a:gd name="T0" fmla="*/ 5 w 25"/>
                <a:gd name="T1" fmla="*/ 3 h 23"/>
                <a:gd name="T2" fmla="*/ 4 w 25"/>
                <a:gd name="T3" fmla="*/ 4 h 23"/>
                <a:gd name="T4" fmla="*/ 3 w 25"/>
                <a:gd name="T5" fmla="*/ 4 h 23"/>
                <a:gd name="T6" fmla="*/ 2 w 25"/>
                <a:gd name="T7" fmla="*/ 4 h 23"/>
                <a:gd name="T8" fmla="*/ 1 w 25"/>
                <a:gd name="T9" fmla="*/ 3 h 23"/>
                <a:gd name="T10" fmla="*/ 0 w 25"/>
                <a:gd name="T11" fmla="*/ 0 h 23"/>
                <a:gd name="T12" fmla="*/ 2 w 25"/>
                <a:gd name="T13" fmla="*/ 0 h 23"/>
                <a:gd name="T14" fmla="*/ 4 w 25"/>
                <a:gd name="T15" fmla="*/ 1 h 23"/>
                <a:gd name="T16" fmla="*/ 5 w 25"/>
                <a:gd name="T17" fmla="*/ 2 h 23"/>
                <a:gd name="T18" fmla="*/ 5 w 25"/>
                <a:gd name="T19" fmla="*/ 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3"/>
                <a:gd name="T32" fmla="*/ 25 w 2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31"/>
            <p:cNvSpPr>
              <a:spLocks noChangeArrowheads="1"/>
            </p:cNvSpPr>
            <p:nvPr/>
          </p:nvSpPr>
          <p:spPr bwMode="auto">
            <a:xfrm flipH="1">
              <a:off x="801" y="622"/>
              <a:ext cx="22" cy="28"/>
            </a:xfrm>
            <a:custGeom>
              <a:avLst/>
              <a:gdLst>
                <a:gd name="T0" fmla="*/ 9 w 53"/>
                <a:gd name="T1" fmla="*/ 11 h 69"/>
                <a:gd name="T2" fmla="*/ 8 w 53"/>
                <a:gd name="T3" fmla="*/ 11 h 69"/>
                <a:gd name="T4" fmla="*/ 7 w 53"/>
                <a:gd name="T5" fmla="*/ 11 h 69"/>
                <a:gd name="T6" fmla="*/ 5 w 53"/>
                <a:gd name="T7" fmla="*/ 10 h 69"/>
                <a:gd name="T8" fmla="*/ 4 w 53"/>
                <a:gd name="T9" fmla="*/ 10 h 69"/>
                <a:gd name="T10" fmla="*/ 3 w 53"/>
                <a:gd name="T11" fmla="*/ 9 h 69"/>
                <a:gd name="T12" fmla="*/ 2 w 53"/>
                <a:gd name="T13" fmla="*/ 9 h 69"/>
                <a:gd name="T14" fmla="*/ 1 w 53"/>
                <a:gd name="T15" fmla="*/ 8 h 69"/>
                <a:gd name="T16" fmla="*/ 0 w 53"/>
                <a:gd name="T17" fmla="*/ 6 h 69"/>
                <a:gd name="T18" fmla="*/ 8 w 53"/>
                <a:gd name="T19" fmla="*/ 0 h 69"/>
                <a:gd name="T20" fmla="*/ 9 w 53"/>
                <a:gd name="T21" fmla="*/ 2 h 69"/>
                <a:gd name="T22" fmla="*/ 9 w 53"/>
                <a:gd name="T23" fmla="*/ 5 h 69"/>
                <a:gd name="T24" fmla="*/ 9 w 53"/>
                <a:gd name="T25" fmla="*/ 9 h 69"/>
                <a:gd name="T26" fmla="*/ 9 w 53"/>
                <a:gd name="T27" fmla="*/ 11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69"/>
                <a:gd name="T44" fmla="*/ 53 w 5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32"/>
            <p:cNvSpPr>
              <a:spLocks noChangeArrowheads="1"/>
            </p:cNvSpPr>
            <p:nvPr/>
          </p:nvSpPr>
          <p:spPr bwMode="auto">
            <a:xfrm flipH="1">
              <a:off x="558" y="625"/>
              <a:ext cx="45" cy="38"/>
            </a:xfrm>
            <a:custGeom>
              <a:avLst/>
              <a:gdLst>
                <a:gd name="T0" fmla="*/ 19 w 106"/>
                <a:gd name="T1" fmla="*/ 0 h 94"/>
                <a:gd name="T2" fmla="*/ 17 w 106"/>
                <a:gd name="T3" fmla="*/ 3 h 94"/>
                <a:gd name="T4" fmla="*/ 15 w 106"/>
                <a:gd name="T5" fmla="*/ 5 h 94"/>
                <a:gd name="T6" fmla="*/ 13 w 106"/>
                <a:gd name="T7" fmla="*/ 8 h 94"/>
                <a:gd name="T8" fmla="*/ 11 w 106"/>
                <a:gd name="T9" fmla="*/ 9 h 94"/>
                <a:gd name="T10" fmla="*/ 8 w 106"/>
                <a:gd name="T11" fmla="*/ 11 h 94"/>
                <a:gd name="T12" fmla="*/ 6 w 106"/>
                <a:gd name="T13" fmla="*/ 13 h 94"/>
                <a:gd name="T14" fmla="*/ 3 w 106"/>
                <a:gd name="T15" fmla="*/ 14 h 94"/>
                <a:gd name="T16" fmla="*/ 0 w 106"/>
                <a:gd name="T17" fmla="*/ 15 h 94"/>
                <a:gd name="T18" fmla="*/ 1 w 106"/>
                <a:gd name="T19" fmla="*/ 13 h 94"/>
                <a:gd name="T20" fmla="*/ 3 w 106"/>
                <a:gd name="T21" fmla="*/ 10 h 94"/>
                <a:gd name="T22" fmla="*/ 5 w 106"/>
                <a:gd name="T23" fmla="*/ 7 h 94"/>
                <a:gd name="T24" fmla="*/ 6 w 106"/>
                <a:gd name="T25" fmla="*/ 4 h 94"/>
                <a:gd name="T26" fmla="*/ 9 w 106"/>
                <a:gd name="T27" fmla="*/ 2 h 94"/>
                <a:gd name="T28" fmla="*/ 12 w 106"/>
                <a:gd name="T29" fmla="*/ 1 h 94"/>
                <a:gd name="T30" fmla="*/ 15 w 106"/>
                <a:gd name="T31" fmla="*/ 0 h 94"/>
                <a:gd name="T32" fmla="*/ 19 w 106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4"/>
                <a:gd name="T53" fmla="*/ 106 w 106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33"/>
            <p:cNvSpPr>
              <a:spLocks noChangeArrowheads="1"/>
            </p:cNvSpPr>
            <p:nvPr/>
          </p:nvSpPr>
          <p:spPr bwMode="auto">
            <a:xfrm flipH="1">
              <a:off x="725" y="654"/>
              <a:ext cx="12" cy="6"/>
            </a:xfrm>
            <a:custGeom>
              <a:avLst/>
              <a:gdLst>
                <a:gd name="T0" fmla="*/ 5 w 29"/>
                <a:gd name="T1" fmla="*/ 2 h 16"/>
                <a:gd name="T2" fmla="*/ 4 w 29"/>
                <a:gd name="T3" fmla="*/ 2 h 16"/>
                <a:gd name="T4" fmla="*/ 2 w 29"/>
                <a:gd name="T5" fmla="*/ 2 h 16"/>
                <a:gd name="T6" fmla="*/ 1 w 29"/>
                <a:gd name="T7" fmla="*/ 2 h 16"/>
                <a:gd name="T8" fmla="*/ 0 w 29"/>
                <a:gd name="T9" fmla="*/ 2 h 16"/>
                <a:gd name="T10" fmla="*/ 2 w 29"/>
                <a:gd name="T11" fmla="*/ 1 h 16"/>
                <a:gd name="T12" fmla="*/ 3 w 29"/>
                <a:gd name="T13" fmla="*/ 0 h 16"/>
                <a:gd name="T14" fmla="*/ 5 w 29"/>
                <a:gd name="T15" fmla="*/ 0 h 16"/>
                <a:gd name="T16" fmla="*/ 5 w 29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34"/>
            <p:cNvSpPr>
              <a:spLocks noChangeArrowheads="1"/>
            </p:cNvSpPr>
            <p:nvPr/>
          </p:nvSpPr>
          <p:spPr bwMode="auto">
            <a:xfrm flipH="1">
              <a:off x="848" y="661"/>
              <a:ext cx="113" cy="90"/>
            </a:xfrm>
            <a:custGeom>
              <a:avLst/>
              <a:gdLst>
                <a:gd name="T0" fmla="*/ 32 w 268"/>
                <a:gd name="T1" fmla="*/ 7 h 226"/>
                <a:gd name="T2" fmla="*/ 34 w 268"/>
                <a:gd name="T3" fmla="*/ 8 h 226"/>
                <a:gd name="T4" fmla="*/ 35 w 268"/>
                <a:gd name="T5" fmla="*/ 8 h 226"/>
                <a:gd name="T6" fmla="*/ 37 w 268"/>
                <a:gd name="T7" fmla="*/ 9 h 226"/>
                <a:gd name="T8" fmla="*/ 38 w 268"/>
                <a:gd name="T9" fmla="*/ 10 h 226"/>
                <a:gd name="T10" fmla="*/ 40 w 268"/>
                <a:gd name="T11" fmla="*/ 10 h 226"/>
                <a:gd name="T12" fmla="*/ 42 w 268"/>
                <a:gd name="T13" fmla="*/ 10 h 226"/>
                <a:gd name="T14" fmla="*/ 43 w 268"/>
                <a:gd name="T15" fmla="*/ 10 h 226"/>
                <a:gd name="T16" fmla="*/ 45 w 268"/>
                <a:gd name="T17" fmla="*/ 9 h 226"/>
                <a:gd name="T18" fmla="*/ 46 w 268"/>
                <a:gd name="T19" fmla="*/ 9 h 226"/>
                <a:gd name="T20" fmla="*/ 46 w 268"/>
                <a:gd name="T21" fmla="*/ 10 h 226"/>
                <a:gd name="T22" fmla="*/ 48 w 268"/>
                <a:gd name="T23" fmla="*/ 11 h 226"/>
                <a:gd name="T24" fmla="*/ 48 w 268"/>
                <a:gd name="T25" fmla="*/ 12 h 226"/>
                <a:gd name="T26" fmla="*/ 46 w 268"/>
                <a:gd name="T27" fmla="*/ 14 h 226"/>
                <a:gd name="T28" fmla="*/ 44 w 268"/>
                <a:gd name="T29" fmla="*/ 15 h 226"/>
                <a:gd name="T30" fmla="*/ 43 w 268"/>
                <a:gd name="T31" fmla="*/ 16 h 226"/>
                <a:gd name="T32" fmla="*/ 40 w 268"/>
                <a:gd name="T33" fmla="*/ 16 h 226"/>
                <a:gd name="T34" fmla="*/ 38 w 268"/>
                <a:gd name="T35" fmla="*/ 16 h 226"/>
                <a:gd name="T36" fmla="*/ 36 w 268"/>
                <a:gd name="T37" fmla="*/ 16 h 226"/>
                <a:gd name="T38" fmla="*/ 33 w 268"/>
                <a:gd name="T39" fmla="*/ 16 h 226"/>
                <a:gd name="T40" fmla="*/ 31 w 268"/>
                <a:gd name="T41" fmla="*/ 15 h 226"/>
                <a:gd name="T42" fmla="*/ 30 w 268"/>
                <a:gd name="T43" fmla="*/ 14 h 226"/>
                <a:gd name="T44" fmla="*/ 28 w 268"/>
                <a:gd name="T45" fmla="*/ 13 h 226"/>
                <a:gd name="T46" fmla="*/ 27 w 268"/>
                <a:gd name="T47" fmla="*/ 12 h 226"/>
                <a:gd name="T48" fmla="*/ 25 w 268"/>
                <a:gd name="T49" fmla="*/ 12 h 226"/>
                <a:gd name="T50" fmla="*/ 24 w 268"/>
                <a:gd name="T51" fmla="*/ 12 h 226"/>
                <a:gd name="T52" fmla="*/ 22 w 268"/>
                <a:gd name="T53" fmla="*/ 12 h 226"/>
                <a:gd name="T54" fmla="*/ 19 w 268"/>
                <a:gd name="T55" fmla="*/ 12 h 226"/>
                <a:gd name="T56" fmla="*/ 17 w 268"/>
                <a:gd name="T57" fmla="*/ 14 h 226"/>
                <a:gd name="T58" fmla="*/ 14 w 268"/>
                <a:gd name="T59" fmla="*/ 15 h 226"/>
                <a:gd name="T60" fmla="*/ 13 w 268"/>
                <a:gd name="T61" fmla="*/ 17 h 226"/>
                <a:gd name="T62" fmla="*/ 11 w 268"/>
                <a:gd name="T63" fmla="*/ 19 h 226"/>
                <a:gd name="T64" fmla="*/ 11 w 268"/>
                <a:gd name="T65" fmla="*/ 20 h 226"/>
                <a:gd name="T66" fmla="*/ 10 w 268"/>
                <a:gd name="T67" fmla="*/ 22 h 226"/>
                <a:gd name="T68" fmla="*/ 9 w 268"/>
                <a:gd name="T69" fmla="*/ 24 h 226"/>
                <a:gd name="T70" fmla="*/ 9 w 268"/>
                <a:gd name="T71" fmla="*/ 26 h 226"/>
                <a:gd name="T72" fmla="*/ 8 w 268"/>
                <a:gd name="T73" fmla="*/ 28 h 226"/>
                <a:gd name="T74" fmla="*/ 2 w 268"/>
                <a:gd name="T75" fmla="*/ 36 h 226"/>
                <a:gd name="T76" fmla="*/ 1 w 268"/>
                <a:gd name="T77" fmla="*/ 34 h 226"/>
                <a:gd name="T78" fmla="*/ 0 w 268"/>
                <a:gd name="T79" fmla="*/ 29 h 226"/>
                <a:gd name="T80" fmla="*/ 0 w 268"/>
                <a:gd name="T81" fmla="*/ 23 h 226"/>
                <a:gd name="T82" fmla="*/ 0 w 268"/>
                <a:gd name="T83" fmla="*/ 16 h 226"/>
                <a:gd name="T84" fmla="*/ 2 w 268"/>
                <a:gd name="T85" fmla="*/ 13 h 226"/>
                <a:gd name="T86" fmla="*/ 4 w 268"/>
                <a:gd name="T87" fmla="*/ 11 h 226"/>
                <a:gd name="T88" fmla="*/ 6 w 268"/>
                <a:gd name="T89" fmla="*/ 8 h 226"/>
                <a:gd name="T90" fmla="*/ 8 w 268"/>
                <a:gd name="T91" fmla="*/ 6 h 226"/>
                <a:gd name="T92" fmla="*/ 11 w 268"/>
                <a:gd name="T93" fmla="*/ 4 h 226"/>
                <a:gd name="T94" fmla="*/ 13 w 268"/>
                <a:gd name="T95" fmla="*/ 3 h 226"/>
                <a:gd name="T96" fmla="*/ 16 w 268"/>
                <a:gd name="T97" fmla="*/ 1 h 226"/>
                <a:gd name="T98" fmla="*/ 20 w 268"/>
                <a:gd name="T99" fmla="*/ 0 h 226"/>
                <a:gd name="T100" fmla="*/ 23 w 268"/>
                <a:gd name="T101" fmla="*/ 0 h 226"/>
                <a:gd name="T102" fmla="*/ 25 w 268"/>
                <a:gd name="T103" fmla="*/ 1 h 226"/>
                <a:gd name="T104" fmla="*/ 26 w 268"/>
                <a:gd name="T105" fmla="*/ 2 h 226"/>
                <a:gd name="T106" fmla="*/ 28 w 268"/>
                <a:gd name="T107" fmla="*/ 3 h 226"/>
                <a:gd name="T108" fmla="*/ 29 w 268"/>
                <a:gd name="T109" fmla="*/ 4 h 226"/>
                <a:gd name="T110" fmla="*/ 30 w 268"/>
                <a:gd name="T111" fmla="*/ 5 h 226"/>
                <a:gd name="T112" fmla="*/ 31 w 268"/>
                <a:gd name="T113" fmla="*/ 6 h 226"/>
                <a:gd name="T114" fmla="*/ 32 w 268"/>
                <a:gd name="T115" fmla="*/ 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226"/>
                <a:gd name="T176" fmla="*/ 268 w 268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35"/>
            <p:cNvSpPr>
              <a:spLocks noChangeArrowheads="1"/>
            </p:cNvSpPr>
            <p:nvPr/>
          </p:nvSpPr>
          <p:spPr bwMode="auto">
            <a:xfrm flipH="1">
              <a:off x="530" y="663"/>
              <a:ext cx="187" cy="101"/>
            </a:xfrm>
            <a:custGeom>
              <a:avLst/>
              <a:gdLst>
                <a:gd name="T0" fmla="*/ 77 w 440"/>
                <a:gd name="T1" fmla="*/ 18 h 251"/>
                <a:gd name="T2" fmla="*/ 67 w 440"/>
                <a:gd name="T3" fmla="*/ 24 h 251"/>
                <a:gd name="T4" fmla="*/ 57 w 440"/>
                <a:gd name="T5" fmla="*/ 31 h 251"/>
                <a:gd name="T6" fmla="*/ 60 w 440"/>
                <a:gd name="T7" fmla="*/ 31 h 251"/>
                <a:gd name="T8" fmla="*/ 63 w 440"/>
                <a:gd name="T9" fmla="*/ 29 h 251"/>
                <a:gd name="T10" fmla="*/ 65 w 440"/>
                <a:gd name="T11" fmla="*/ 30 h 251"/>
                <a:gd name="T12" fmla="*/ 62 w 440"/>
                <a:gd name="T13" fmla="*/ 33 h 251"/>
                <a:gd name="T14" fmla="*/ 59 w 440"/>
                <a:gd name="T15" fmla="*/ 36 h 251"/>
                <a:gd name="T16" fmla="*/ 54 w 440"/>
                <a:gd name="T17" fmla="*/ 37 h 251"/>
                <a:gd name="T18" fmla="*/ 51 w 440"/>
                <a:gd name="T19" fmla="*/ 35 h 251"/>
                <a:gd name="T20" fmla="*/ 50 w 440"/>
                <a:gd name="T21" fmla="*/ 33 h 251"/>
                <a:gd name="T22" fmla="*/ 51 w 440"/>
                <a:gd name="T23" fmla="*/ 27 h 251"/>
                <a:gd name="T24" fmla="*/ 54 w 440"/>
                <a:gd name="T25" fmla="*/ 23 h 251"/>
                <a:gd name="T26" fmla="*/ 52 w 440"/>
                <a:gd name="T27" fmla="*/ 22 h 251"/>
                <a:gd name="T28" fmla="*/ 48 w 440"/>
                <a:gd name="T29" fmla="*/ 26 h 251"/>
                <a:gd name="T30" fmla="*/ 46 w 440"/>
                <a:gd name="T31" fmla="*/ 31 h 251"/>
                <a:gd name="T32" fmla="*/ 46 w 440"/>
                <a:gd name="T33" fmla="*/ 35 h 251"/>
                <a:gd name="T34" fmla="*/ 43 w 440"/>
                <a:gd name="T35" fmla="*/ 34 h 251"/>
                <a:gd name="T36" fmla="*/ 40 w 440"/>
                <a:gd name="T37" fmla="*/ 33 h 251"/>
                <a:gd name="T38" fmla="*/ 41 w 440"/>
                <a:gd name="T39" fmla="*/ 27 h 251"/>
                <a:gd name="T40" fmla="*/ 44 w 440"/>
                <a:gd name="T41" fmla="*/ 23 h 251"/>
                <a:gd name="T42" fmla="*/ 45 w 440"/>
                <a:gd name="T43" fmla="*/ 19 h 251"/>
                <a:gd name="T44" fmla="*/ 41 w 440"/>
                <a:gd name="T45" fmla="*/ 21 h 251"/>
                <a:gd name="T46" fmla="*/ 38 w 440"/>
                <a:gd name="T47" fmla="*/ 24 h 251"/>
                <a:gd name="T48" fmla="*/ 35 w 440"/>
                <a:gd name="T49" fmla="*/ 33 h 251"/>
                <a:gd name="T50" fmla="*/ 33 w 440"/>
                <a:gd name="T51" fmla="*/ 33 h 251"/>
                <a:gd name="T52" fmla="*/ 31 w 440"/>
                <a:gd name="T53" fmla="*/ 31 h 251"/>
                <a:gd name="T54" fmla="*/ 31 w 440"/>
                <a:gd name="T55" fmla="*/ 27 h 251"/>
                <a:gd name="T56" fmla="*/ 34 w 440"/>
                <a:gd name="T57" fmla="*/ 20 h 251"/>
                <a:gd name="T58" fmla="*/ 38 w 440"/>
                <a:gd name="T59" fmla="*/ 15 h 251"/>
                <a:gd name="T60" fmla="*/ 33 w 440"/>
                <a:gd name="T61" fmla="*/ 17 h 251"/>
                <a:gd name="T62" fmla="*/ 29 w 440"/>
                <a:gd name="T63" fmla="*/ 21 h 251"/>
                <a:gd name="T64" fmla="*/ 24 w 440"/>
                <a:gd name="T65" fmla="*/ 26 h 251"/>
                <a:gd name="T66" fmla="*/ 15 w 440"/>
                <a:gd name="T67" fmla="*/ 33 h 251"/>
                <a:gd name="T68" fmla="*/ 6 w 440"/>
                <a:gd name="T69" fmla="*/ 39 h 251"/>
                <a:gd name="T70" fmla="*/ 0 w 440"/>
                <a:gd name="T71" fmla="*/ 40 h 251"/>
                <a:gd name="T72" fmla="*/ 1 w 440"/>
                <a:gd name="T73" fmla="*/ 36 h 251"/>
                <a:gd name="T74" fmla="*/ 4 w 440"/>
                <a:gd name="T75" fmla="*/ 33 h 251"/>
                <a:gd name="T76" fmla="*/ 8 w 440"/>
                <a:gd name="T77" fmla="*/ 29 h 251"/>
                <a:gd name="T78" fmla="*/ 14 w 440"/>
                <a:gd name="T79" fmla="*/ 24 h 251"/>
                <a:gd name="T80" fmla="*/ 22 w 440"/>
                <a:gd name="T81" fmla="*/ 18 h 251"/>
                <a:gd name="T82" fmla="*/ 30 w 440"/>
                <a:gd name="T83" fmla="*/ 12 h 251"/>
                <a:gd name="T84" fmla="*/ 40 w 440"/>
                <a:gd name="T85" fmla="*/ 7 h 251"/>
                <a:gd name="T86" fmla="*/ 49 w 440"/>
                <a:gd name="T87" fmla="*/ 2 h 251"/>
                <a:gd name="T88" fmla="*/ 60 w 440"/>
                <a:gd name="T89" fmla="*/ 0 h 251"/>
                <a:gd name="T90" fmla="*/ 70 w 440"/>
                <a:gd name="T91" fmla="*/ 2 h 251"/>
                <a:gd name="T92" fmla="*/ 77 w 440"/>
                <a:gd name="T93" fmla="*/ 8 h 2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251"/>
                <a:gd name="T143" fmla="*/ 440 w 440"/>
                <a:gd name="T144" fmla="*/ 251 h 2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AutoShape 36"/>
            <p:cNvSpPr>
              <a:spLocks noChangeArrowheads="1"/>
            </p:cNvSpPr>
            <p:nvPr/>
          </p:nvSpPr>
          <p:spPr bwMode="auto">
            <a:xfrm flipH="1">
              <a:off x="311" y="682"/>
              <a:ext cx="84" cy="169"/>
            </a:xfrm>
            <a:custGeom>
              <a:avLst/>
              <a:gdLst>
                <a:gd name="T0" fmla="*/ 19 w 197"/>
                <a:gd name="T1" fmla="*/ 34 h 423"/>
                <a:gd name="T2" fmla="*/ 17 w 197"/>
                <a:gd name="T3" fmla="*/ 38 h 423"/>
                <a:gd name="T4" fmla="*/ 14 w 197"/>
                <a:gd name="T5" fmla="*/ 42 h 423"/>
                <a:gd name="T6" fmla="*/ 12 w 197"/>
                <a:gd name="T7" fmla="*/ 47 h 423"/>
                <a:gd name="T8" fmla="*/ 9 w 197"/>
                <a:gd name="T9" fmla="*/ 51 h 423"/>
                <a:gd name="T10" fmla="*/ 7 w 197"/>
                <a:gd name="T11" fmla="*/ 55 h 423"/>
                <a:gd name="T12" fmla="*/ 4 w 197"/>
                <a:gd name="T13" fmla="*/ 60 h 423"/>
                <a:gd name="T14" fmla="*/ 2 w 197"/>
                <a:gd name="T15" fmla="*/ 64 h 423"/>
                <a:gd name="T16" fmla="*/ 0 w 197"/>
                <a:gd name="T17" fmla="*/ 68 h 423"/>
                <a:gd name="T18" fmla="*/ 1 w 197"/>
                <a:gd name="T19" fmla="*/ 63 h 423"/>
                <a:gd name="T20" fmla="*/ 3 w 197"/>
                <a:gd name="T21" fmla="*/ 59 h 423"/>
                <a:gd name="T22" fmla="*/ 5 w 197"/>
                <a:gd name="T23" fmla="*/ 54 h 423"/>
                <a:gd name="T24" fmla="*/ 7 w 197"/>
                <a:gd name="T25" fmla="*/ 50 h 423"/>
                <a:gd name="T26" fmla="*/ 10 w 197"/>
                <a:gd name="T27" fmla="*/ 46 h 423"/>
                <a:gd name="T28" fmla="*/ 12 w 197"/>
                <a:gd name="T29" fmla="*/ 41 h 423"/>
                <a:gd name="T30" fmla="*/ 14 w 197"/>
                <a:gd name="T31" fmla="*/ 37 h 423"/>
                <a:gd name="T32" fmla="*/ 17 w 197"/>
                <a:gd name="T33" fmla="*/ 33 h 423"/>
                <a:gd name="T34" fmla="*/ 19 w 197"/>
                <a:gd name="T35" fmla="*/ 28 h 423"/>
                <a:gd name="T36" fmla="*/ 22 w 197"/>
                <a:gd name="T37" fmla="*/ 24 h 423"/>
                <a:gd name="T38" fmla="*/ 24 w 197"/>
                <a:gd name="T39" fmla="*/ 20 h 423"/>
                <a:gd name="T40" fmla="*/ 27 w 197"/>
                <a:gd name="T41" fmla="*/ 16 h 423"/>
                <a:gd name="T42" fmla="*/ 29 w 197"/>
                <a:gd name="T43" fmla="*/ 12 h 423"/>
                <a:gd name="T44" fmla="*/ 32 w 197"/>
                <a:gd name="T45" fmla="*/ 8 h 423"/>
                <a:gd name="T46" fmla="*/ 34 w 197"/>
                <a:gd name="T47" fmla="*/ 4 h 423"/>
                <a:gd name="T48" fmla="*/ 36 w 197"/>
                <a:gd name="T49" fmla="*/ 0 h 423"/>
                <a:gd name="T50" fmla="*/ 34 w 197"/>
                <a:gd name="T51" fmla="*/ 5 h 423"/>
                <a:gd name="T52" fmla="*/ 32 w 197"/>
                <a:gd name="T53" fmla="*/ 10 h 423"/>
                <a:gd name="T54" fmla="*/ 29 w 197"/>
                <a:gd name="T55" fmla="*/ 16 h 423"/>
                <a:gd name="T56" fmla="*/ 26 w 197"/>
                <a:gd name="T57" fmla="*/ 21 h 423"/>
                <a:gd name="T58" fmla="*/ 23 w 197"/>
                <a:gd name="T59" fmla="*/ 26 h 423"/>
                <a:gd name="T60" fmla="*/ 21 w 197"/>
                <a:gd name="T61" fmla="*/ 30 h 423"/>
                <a:gd name="T62" fmla="*/ 19 w 197"/>
                <a:gd name="T63" fmla="*/ 33 h 423"/>
                <a:gd name="T64" fmla="*/ 19 w 197"/>
                <a:gd name="T65" fmla="*/ 3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423"/>
                <a:gd name="T101" fmla="*/ 197 w 197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37"/>
            <p:cNvSpPr>
              <a:spLocks noChangeArrowheads="1"/>
            </p:cNvSpPr>
            <p:nvPr/>
          </p:nvSpPr>
          <p:spPr bwMode="auto">
            <a:xfrm flipH="1">
              <a:off x="917" y="703"/>
              <a:ext cx="14" cy="15"/>
            </a:xfrm>
            <a:custGeom>
              <a:avLst/>
              <a:gdLst>
                <a:gd name="T0" fmla="*/ 0 w 31"/>
                <a:gd name="T1" fmla="*/ 6 h 38"/>
                <a:gd name="T2" fmla="*/ 6 w 31"/>
                <a:gd name="T3" fmla="*/ 0 h 38"/>
                <a:gd name="T4" fmla="*/ 4 w 31"/>
                <a:gd name="T5" fmla="*/ 4 h 38"/>
                <a:gd name="T6" fmla="*/ 0 w 31"/>
                <a:gd name="T7" fmla="*/ 6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8"/>
                <a:gd name="T14" fmla="*/ 31 w 3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38"/>
            <p:cNvSpPr>
              <a:spLocks noChangeArrowheads="1"/>
            </p:cNvSpPr>
            <p:nvPr/>
          </p:nvSpPr>
          <p:spPr bwMode="auto">
            <a:xfrm flipH="1">
              <a:off x="482" y="855"/>
              <a:ext cx="204" cy="23"/>
            </a:xfrm>
            <a:custGeom>
              <a:avLst/>
              <a:gdLst>
                <a:gd name="T0" fmla="*/ 87 w 481"/>
                <a:gd name="T1" fmla="*/ 8 h 58"/>
                <a:gd name="T2" fmla="*/ 84 w 481"/>
                <a:gd name="T3" fmla="*/ 9 h 58"/>
                <a:gd name="T4" fmla="*/ 79 w 481"/>
                <a:gd name="T5" fmla="*/ 9 h 58"/>
                <a:gd name="T6" fmla="*/ 73 w 481"/>
                <a:gd name="T7" fmla="*/ 9 h 58"/>
                <a:gd name="T8" fmla="*/ 68 w 481"/>
                <a:gd name="T9" fmla="*/ 8 h 58"/>
                <a:gd name="T10" fmla="*/ 63 w 481"/>
                <a:gd name="T11" fmla="*/ 8 h 58"/>
                <a:gd name="T12" fmla="*/ 57 w 481"/>
                <a:gd name="T13" fmla="*/ 7 h 58"/>
                <a:gd name="T14" fmla="*/ 52 w 481"/>
                <a:gd name="T15" fmla="*/ 6 h 58"/>
                <a:gd name="T16" fmla="*/ 47 w 481"/>
                <a:gd name="T17" fmla="*/ 5 h 58"/>
                <a:gd name="T18" fmla="*/ 42 w 481"/>
                <a:gd name="T19" fmla="*/ 4 h 58"/>
                <a:gd name="T20" fmla="*/ 36 w 481"/>
                <a:gd name="T21" fmla="*/ 4 h 58"/>
                <a:gd name="T22" fmla="*/ 31 w 481"/>
                <a:gd name="T23" fmla="*/ 3 h 58"/>
                <a:gd name="T24" fmla="*/ 26 w 481"/>
                <a:gd name="T25" fmla="*/ 2 h 58"/>
                <a:gd name="T26" fmla="*/ 21 w 481"/>
                <a:gd name="T27" fmla="*/ 2 h 58"/>
                <a:gd name="T28" fmla="*/ 16 w 481"/>
                <a:gd name="T29" fmla="*/ 2 h 58"/>
                <a:gd name="T30" fmla="*/ 11 w 481"/>
                <a:gd name="T31" fmla="*/ 3 h 58"/>
                <a:gd name="T32" fmla="*/ 5 w 481"/>
                <a:gd name="T33" fmla="*/ 4 h 58"/>
                <a:gd name="T34" fmla="*/ 0 w 481"/>
                <a:gd name="T35" fmla="*/ 6 h 58"/>
                <a:gd name="T36" fmla="*/ 5 w 481"/>
                <a:gd name="T37" fmla="*/ 4 h 58"/>
                <a:gd name="T38" fmla="*/ 10 w 481"/>
                <a:gd name="T39" fmla="*/ 2 h 58"/>
                <a:gd name="T40" fmla="*/ 14 w 481"/>
                <a:gd name="T41" fmla="*/ 1 h 58"/>
                <a:gd name="T42" fmla="*/ 20 w 481"/>
                <a:gd name="T43" fmla="*/ 0 h 58"/>
                <a:gd name="T44" fmla="*/ 25 w 481"/>
                <a:gd name="T45" fmla="*/ 0 h 58"/>
                <a:gd name="T46" fmla="*/ 29 w 481"/>
                <a:gd name="T47" fmla="*/ 0 h 58"/>
                <a:gd name="T48" fmla="*/ 34 w 481"/>
                <a:gd name="T49" fmla="*/ 1 h 58"/>
                <a:gd name="T50" fmla="*/ 40 w 481"/>
                <a:gd name="T51" fmla="*/ 1 h 58"/>
                <a:gd name="T52" fmla="*/ 45 w 481"/>
                <a:gd name="T53" fmla="*/ 2 h 58"/>
                <a:gd name="T54" fmla="*/ 50 w 481"/>
                <a:gd name="T55" fmla="*/ 3 h 58"/>
                <a:gd name="T56" fmla="*/ 55 w 481"/>
                <a:gd name="T57" fmla="*/ 4 h 58"/>
                <a:gd name="T58" fmla="*/ 60 w 481"/>
                <a:gd name="T59" fmla="*/ 5 h 58"/>
                <a:gd name="T60" fmla="*/ 65 w 481"/>
                <a:gd name="T61" fmla="*/ 6 h 58"/>
                <a:gd name="T62" fmla="*/ 70 w 481"/>
                <a:gd name="T63" fmla="*/ 6 h 58"/>
                <a:gd name="T64" fmla="*/ 75 w 481"/>
                <a:gd name="T65" fmla="*/ 7 h 58"/>
                <a:gd name="T66" fmla="*/ 81 w 481"/>
                <a:gd name="T67" fmla="*/ 7 h 58"/>
                <a:gd name="T68" fmla="*/ 87 w 481"/>
                <a:gd name="T69" fmla="*/ 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58"/>
                <a:gd name="T107" fmla="*/ 481 w 481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AutoShape 39"/>
            <p:cNvSpPr>
              <a:spLocks noChangeArrowheads="1"/>
            </p:cNvSpPr>
            <p:nvPr/>
          </p:nvSpPr>
          <p:spPr bwMode="auto">
            <a:xfrm flipH="1">
              <a:off x="552" y="882"/>
              <a:ext cx="133" cy="15"/>
            </a:xfrm>
            <a:custGeom>
              <a:avLst/>
              <a:gdLst>
                <a:gd name="T0" fmla="*/ 56 w 314"/>
                <a:gd name="T1" fmla="*/ 6 h 39"/>
                <a:gd name="T2" fmla="*/ 53 w 314"/>
                <a:gd name="T3" fmla="*/ 6 h 39"/>
                <a:gd name="T4" fmla="*/ 49 w 314"/>
                <a:gd name="T5" fmla="*/ 5 h 39"/>
                <a:gd name="T6" fmla="*/ 46 w 314"/>
                <a:gd name="T7" fmla="*/ 5 h 39"/>
                <a:gd name="T8" fmla="*/ 42 w 314"/>
                <a:gd name="T9" fmla="*/ 5 h 39"/>
                <a:gd name="T10" fmla="*/ 39 w 314"/>
                <a:gd name="T11" fmla="*/ 4 h 39"/>
                <a:gd name="T12" fmla="*/ 35 w 314"/>
                <a:gd name="T13" fmla="*/ 4 h 39"/>
                <a:gd name="T14" fmla="*/ 32 w 314"/>
                <a:gd name="T15" fmla="*/ 3 h 39"/>
                <a:gd name="T16" fmla="*/ 28 w 314"/>
                <a:gd name="T17" fmla="*/ 3 h 39"/>
                <a:gd name="T18" fmla="*/ 25 w 314"/>
                <a:gd name="T19" fmla="*/ 3 h 39"/>
                <a:gd name="T20" fmla="*/ 21 w 314"/>
                <a:gd name="T21" fmla="*/ 2 h 39"/>
                <a:gd name="T22" fmla="*/ 18 w 314"/>
                <a:gd name="T23" fmla="*/ 2 h 39"/>
                <a:gd name="T24" fmla="*/ 14 w 314"/>
                <a:gd name="T25" fmla="*/ 2 h 39"/>
                <a:gd name="T26" fmla="*/ 11 w 314"/>
                <a:gd name="T27" fmla="*/ 3 h 39"/>
                <a:gd name="T28" fmla="*/ 7 w 314"/>
                <a:gd name="T29" fmla="*/ 3 h 39"/>
                <a:gd name="T30" fmla="*/ 3 w 314"/>
                <a:gd name="T31" fmla="*/ 4 h 39"/>
                <a:gd name="T32" fmla="*/ 0 w 314"/>
                <a:gd name="T33" fmla="*/ 5 h 39"/>
                <a:gd name="T34" fmla="*/ 3 w 314"/>
                <a:gd name="T35" fmla="*/ 3 h 39"/>
                <a:gd name="T36" fmla="*/ 6 w 314"/>
                <a:gd name="T37" fmla="*/ 2 h 39"/>
                <a:gd name="T38" fmla="*/ 10 w 314"/>
                <a:gd name="T39" fmla="*/ 1 h 39"/>
                <a:gd name="T40" fmla="*/ 14 w 314"/>
                <a:gd name="T41" fmla="*/ 1 h 39"/>
                <a:gd name="T42" fmla="*/ 17 w 314"/>
                <a:gd name="T43" fmla="*/ 0 h 39"/>
                <a:gd name="T44" fmla="*/ 21 w 314"/>
                <a:gd name="T45" fmla="*/ 0 h 39"/>
                <a:gd name="T46" fmla="*/ 25 w 314"/>
                <a:gd name="T47" fmla="*/ 0 h 39"/>
                <a:gd name="T48" fmla="*/ 28 w 314"/>
                <a:gd name="T49" fmla="*/ 0 h 39"/>
                <a:gd name="T50" fmla="*/ 32 w 314"/>
                <a:gd name="T51" fmla="*/ 1 h 39"/>
                <a:gd name="T52" fmla="*/ 36 w 314"/>
                <a:gd name="T53" fmla="*/ 1 h 39"/>
                <a:gd name="T54" fmla="*/ 39 w 314"/>
                <a:gd name="T55" fmla="*/ 2 h 39"/>
                <a:gd name="T56" fmla="*/ 43 w 314"/>
                <a:gd name="T57" fmla="*/ 3 h 39"/>
                <a:gd name="T58" fmla="*/ 47 w 314"/>
                <a:gd name="T59" fmla="*/ 3 h 39"/>
                <a:gd name="T60" fmla="*/ 50 w 314"/>
                <a:gd name="T61" fmla="*/ 4 h 39"/>
                <a:gd name="T62" fmla="*/ 53 w 314"/>
                <a:gd name="T63" fmla="*/ 5 h 39"/>
                <a:gd name="T64" fmla="*/ 56 w 314"/>
                <a:gd name="T65" fmla="*/ 6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39"/>
                <a:gd name="T101" fmla="*/ 314 w 314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AutoShape 40"/>
            <p:cNvSpPr>
              <a:spLocks noChangeArrowheads="1"/>
            </p:cNvSpPr>
            <p:nvPr/>
          </p:nvSpPr>
          <p:spPr bwMode="auto">
            <a:xfrm flipH="1">
              <a:off x="290" y="600"/>
              <a:ext cx="726" cy="254"/>
            </a:xfrm>
            <a:custGeom>
              <a:avLst/>
              <a:gdLst>
                <a:gd name="T0" fmla="*/ 298 w 1712"/>
                <a:gd name="T1" fmla="*/ 16 h 634"/>
                <a:gd name="T2" fmla="*/ 288 w 1712"/>
                <a:gd name="T3" fmla="*/ 33 h 634"/>
                <a:gd name="T4" fmla="*/ 279 w 1712"/>
                <a:gd name="T5" fmla="*/ 51 h 634"/>
                <a:gd name="T6" fmla="*/ 237 w 1712"/>
                <a:gd name="T7" fmla="*/ 102 h 634"/>
                <a:gd name="T8" fmla="*/ 199 w 1712"/>
                <a:gd name="T9" fmla="*/ 96 h 634"/>
                <a:gd name="T10" fmla="*/ 162 w 1712"/>
                <a:gd name="T11" fmla="*/ 89 h 634"/>
                <a:gd name="T12" fmla="*/ 134 w 1712"/>
                <a:gd name="T13" fmla="*/ 94 h 634"/>
                <a:gd name="T14" fmla="*/ 148 w 1712"/>
                <a:gd name="T15" fmla="*/ 71 h 634"/>
                <a:gd name="T16" fmla="*/ 145 w 1712"/>
                <a:gd name="T17" fmla="*/ 70 h 634"/>
                <a:gd name="T18" fmla="*/ 130 w 1712"/>
                <a:gd name="T19" fmla="*/ 95 h 634"/>
                <a:gd name="T20" fmla="*/ 118 w 1712"/>
                <a:gd name="T21" fmla="*/ 97 h 634"/>
                <a:gd name="T22" fmla="*/ 104 w 1712"/>
                <a:gd name="T23" fmla="*/ 92 h 634"/>
                <a:gd name="T24" fmla="*/ 71 w 1712"/>
                <a:gd name="T25" fmla="*/ 90 h 634"/>
                <a:gd name="T26" fmla="*/ 38 w 1712"/>
                <a:gd name="T27" fmla="*/ 92 h 634"/>
                <a:gd name="T28" fmla="*/ 3 w 1712"/>
                <a:gd name="T29" fmla="*/ 89 h 634"/>
                <a:gd name="T30" fmla="*/ 12 w 1712"/>
                <a:gd name="T31" fmla="*/ 77 h 634"/>
                <a:gd name="T32" fmla="*/ 26 w 1712"/>
                <a:gd name="T33" fmla="*/ 64 h 634"/>
                <a:gd name="T34" fmla="*/ 40 w 1712"/>
                <a:gd name="T35" fmla="*/ 49 h 634"/>
                <a:gd name="T36" fmla="*/ 50 w 1712"/>
                <a:gd name="T37" fmla="*/ 42 h 634"/>
                <a:gd name="T38" fmla="*/ 59 w 1712"/>
                <a:gd name="T39" fmla="*/ 45 h 634"/>
                <a:gd name="T40" fmla="*/ 71 w 1712"/>
                <a:gd name="T41" fmla="*/ 42 h 634"/>
                <a:gd name="T42" fmla="*/ 73 w 1712"/>
                <a:gd name="T43" fmla="*/ 32 h 634"/>
                <a:gd name="T44" fmla="*/ 61 w 1712"/>
                <a:gd name="T45" fmla="*/ 30 h 634"/>
                <a:gd name="T46" fmla="*/ 56 w 1712"/>
                <a:gd name="T47" fmla="*/ 26 h 634"/>
                <a:gd name="T48" fmla="*/ 57 w 1712"/>
                <a:gd name="T49" fmla="*/ 20 h 634"/>
                <a:gd name="T50" fmla="*/ 67 w 1712"/>
                <a:gd name="T51" fmla="*/ 14 h 634"/>
                <a:gd name="T52" fmla="*/ 75 w 1712"/>
                <a:gd name="T53" fmla="*/ 16 h 634"/>
                <a:gd name="T54" fmla="*/ 84 w 1712"/>
                <a:gd name="T55" fmla="*/ 21 h 634"/>
                <a:gd name="T56" fmla="*/ 93 w 1712"/>
                <a:gd name="T57" fmla="*/ 28 h 634"/>
                <a:gd name="T58" fmla="*/ 103 w 1712"/>
                <a:gd name="T59" fmla="*/ 33 h 634"/>
                <a:gd name="T60" fmla="*/ 115 w 1712"/>
                <a:gd name="T61" fmla="*/ 35 h 634"/>
                <a:gd name="T62" fmla="*/ 126 w 1712"/>
                <a:gd name="T63" fmla="*/ 36 h 634"/>
                <a:gd name="T64" fmla="*/ 136 w 1712"/>
                <a:gd name="T65" fmla="*/ 35 h 634"/>
                <a:gd name="T66" fmla="*/ 148 w 1712"/>
                <a:gd name="T67" fmla="*/ 29 h 634"/>
                <a:gd name="T68" fmla="*/ 160 w 1712"/>
                <a:gd name="T69" fmla="*/ 15 h 634"/>
                <a:gd name="T70" fmla="*/ 169 w 1712"/>
                <a:gd name="T71" fmla="*/ 11 h 634"/>
                <a:gd name="T72" fmla="*/ 177 w 1712"/>
                <a:gd name="T73" fmla="*/ 15 h 634"/>
                <a:gd name="T74" fmla="*/ 172 w 1712"/>
                <a:gd name="T75" fmla="*/ 25 h 634"/>
                <a:gd name="T76" fmla="*/ 157 w 1712"/>
                <a:gd name="T77" fmla="*/ 34 h 634"/>
                <a:gd name="T78" fmla="*/ 139 w 1712"/>
                <a:gd name="T79" fmla="*/ 45 h 634"/>
                <a:gd name="T80" fmla="*/ 126 w 1712"/>
                <a:gd name="T81" fmla="*/ 58 h 634"/>
                <a:gd name="T82" fmla="*/ 126 w 1712"/>
                <a:gd name="T83" fmla="*/ 69 h 634"/>
                <a:gd name="T84" fmla="*/ 134 w 1712"/>
                <a:gd name="T85" fmla="*/ 67 h 634"/>
                <a:gd name="T86" fmla="*/ 145 w 1712"/>
                <a:gd name="T87" fmla="*/ 59 h 634"/>
                <a:gd name="T88" fmla="*/ 154 w 1712"/>
                <a:gd name="T89" fmla="*/ 58 h 634"/>
                <a:gd name="T90" fmla="*/ 166 w 1712"/>
                <a:gd name="T91" fmla="*/ 63 h 634"/>
                <a:gd name="T92" fmla="*/ 179 w 1712"/>
                <a:gd name="T93" fmla="*/ 65 h 634"/>
                <a:gd name="T94" fmla="*/ 190 w 1712"/>
                <a:gd name="T95" fmla="*/ 63 h 634"/>
                <a:gd name="T96" fmla="*/ 197 w 1712"/>
                <a:gd name="T97" fmla="*/ 52 h 634"/>
                <a:gd name="T98" fmla="*/ 207 w 1712"/>
                <a:gd name="T99" fmla="*/ 44 h 634"/>
                <a:gd name="T100" fmla="*/ 204 w 1712"/>
                <a:gd name="T101" fmla="*/ 28 h 634"/>
                <a:gd name="T102" fmla="*/ 187 w 1712"/>
                <a:gd name="T103" fmla="*/ 22 h 634"/>
                <a:gd name="T104" fmla="*/ 204 w 1712"/>
                <a:gd name="T105" fmla="*/ 22 h 634"/>
                <a:gd name="T106" fmla="*/ 217 w 1712"/>
                <a:gd name="T107" fmla="*/ 35 h 634"/>
                <a:gd name="T108" fmla="*/ 223 w 1712"/>
                <a:gd name="T109" fmla="*/ 38 h 634"/>
                <a:gd name="T110" fmla="*/ 237 w 1712"/>
                <a:gd name="T111" fmla="*/ 25 h 634"/>
                <a:gd name="T112" fmla="*/ 249 w 1712"/>
                <a:gd name="T113" fmla="*/ 10 h 634"/>
                <a:gd name="T114" fmla="*/ 258 w 1712"/>
                <a:gd name="T115" fmla="*/ 4 h 634"/>
                <a:gd name="T116" fmla="*/ 277 w 1712"/>
                <a:gd name="T117" fmla="*/ 5 h 634"/>
                <a:gd name="T118" fmla="*/ 294 w 1712"/>
                <a:gd name="T119" fmla="*/ 3 h 6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634"/>
                <a:gd name="T182" fmla="*/ 1712 w 1712"/>
                <a:gd name="T183" fmla="*/ 634 h 6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1560512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52963"/>
            <a:ext cx="1511300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1395</Words>
  <Application>Microsoft Office PowerPoint</Application>
  <PresentationFormat>Экран (4:3)</PresentationFormat>
  <Paragraphs>254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ПЕДАГОГИЧЕСКИЙ СОВЕТ  Тема:  «Современный урок  как основа эффективного и качественного образования»  </vt:lpstr>
      <vt:lpstr>Презентация PowerPoint</vt:lpstr>
      <vt:lpstr>Цель</vt:lpstr>
      <vt:lpstr> Задачи </vt:lpstr>
      <vt:lpstr>Презентация PowerPoint</vt:lpstr>
      <vt:lpstr>В настоящее время, к сожалению, большая часть педагогов не стремится к изменению стиля преподавания: «нет времени и сил самому постигать что-либо новое, да и нет в этом смысла. Традиционный урок – как родной человек, в нем все близко и понятно: пусть не всегда удовлетворяет современным требованиям, но зато на уроке – все знакомо, привычно, понятно – традиционно.» </vt:lpstr>
      <vt:lpstr>Презентация PowerPoint</vt:lpstr>
      <vt:lpstr>Основные недостатки уроков</vt:lpstr>
      <vt:lpstr>Проблемы</vt:lpstr>
      <vt:lpstr>Характеристика  современного урока</vt:lpstr>
      <vt:lpstr>Современный урок</vt:lpstr>
      <vt:lpstr>Презентация PowerPoint</vt:lpstr>
      <vt:lpstr>Презентация PowerPoint</vt:lpstr>
      <vt:lpstr>Презентация PowerPoint</vt:lpstr>
      <vt:lpstr>Требования, предъявляемые к современному уроку</vt:lpstr>
      <vt:lpstr>Требования, предъявляемые к современному уроку</vt:lpstr>
      <vt:lpstr> «Кто не видит конечной цели - очень удивляется, придя не туда»                                        Марк Твен  </vt:lpstr>
      <vt:lpstr>Презентация PowerPoint</vt:lpstr>
      <vt:lpstr>Связь между работоспособностью учащихся и временем урока</vt:lpstr>
      <vt:lpstr>Распределение интенсивности умственной деятельности</vt:lpstr>
      <vt:lpstr> Основные компоненты  современного урока </vt:lpstr>
      <vt:lpstr>Презентация PowerPoint</vt:lpstr>
      <vt:lpstr>Рефлексия</vt:lpstr>
      <vt:lpstr>Ель рефлексии</vt:lpstr>
      <vt:lpstr>Заключение  </vt:lpstr>
      <vt:lpstr>С благодарностью всем коллегам, идущим по нелегкой преподавательской  стезе….</vt:lpstr>
    </vt:vector>
  </TitlesOfParts>
  <Company>Лицей №419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Харламова В.Г.</dc:creator>
  <cp:lastModifiedBy>Валентин Иванов</cp:lastModifiedBy>
  <cp:revision>136</cp:revision>
  <dcterms:created xsi:type="dcterms:W3CDTF">2011-12-20T09:31:47Z</dcterms:created>
  <dcterms:modified xsi:type="dcterms:W3CDTF">2014-06-14T03:56:11Z</dcterms:modified>
</cp:coreProperties>
</file>