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95" r:id="rId2"/>
    <p:sldId id="339" r:id="rId3"/>
    <p:sldId id="333" r:id="rId4"/>
    <p:sldId id="293" r:id="rId5"/>
    <p:sldId id="328" r:id="rId6"/>
    <p:sldId id="292" r:id="rId7"/>
    <p:sldId id="338" r:id="rId8"/>
    <p:sldId id="377" r:id="rId9"/>
    <p:sldId id="326" r:id="rId10"/>
    <p:sldId id="367" r:id="rId11"/>
    <p:sldId id="318" r:id="rId12"/>
    <p:sldId id="340" r:id="rId13"/>
    <p:sldId id="341" r:id="rId14"/>
    <p:sldId id="262" r:id="rId15"/>
    <p:sldId id="307" r:id="rId16"/>
    <p:sldId id="308" r:id="rId17"/>
    <p:sldId id="309" r:id="rId18"/>
    <p:sldId id="310" r:id="rId19"/>
    <p:sldId id="354" r:id="rId20"/>
    <p:sldId id="355" r:id="rId21"/>
    <p:sldId id="356" r:id="rId22"/>
    <p:sldId id="358" r:id="rId23"/>
    <p:sldId id="270" r:id="rId24"/>
    <p:sldId id="362" r:id="rId25"/>
    <p:sldId id="363" r:id="rId26"/>
    <p:sldId id="343" r:id="rId27"/>
    <p:sldId id="372" r:id="rId28"/>
    <p:sldId id="364" r:id="rId29"/>
    <p:sldId id="282" r:id="rId30"/>
    <p:sldId id="281" r:id="rId31"/>
    <p:sldId id="376" r:id="rId32"/>
    <p:sldId id="334" r:id="rId33"/>
    <p:sldId id="31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1" d="100"/>
          <a:sy n="31" d="100"/>
        </p:scale>
        <p:origin x="-726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DA7BA-3694-4DDE-860D-552DF4B7E85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0D3C919-01F5-4386-900E-D57171B6085F}">
      <dgm:prSet phldrT="[Текст]" custT="1"/>
      <dgm:spPr>
        <a:solidFill>
          <a:schemeClr val="bg2">
            <a:lumMod val="9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Лекция -5%</a:t>
          </a:r>
          <a:endParaRPr lang="ru-RU" sz="1800" b="1" i="1" dirty="0"/>
        </a:p>
      </dgm:t>
    </dgm:pt>
    <dgm:pt modelId="{C55E9FB2-E491-4C65-B882-637B8C3FB6B4}" type="parTrans" cxnId="{9CD187C1-78A0-4FDA-8F66-F7E412C59D5B}">
      <dgm:prSet/>
      <dgm:spPr/>
      <dgm:t>
        <a:bodyPr/>
        <a:lstStyle/>
        <a:p>
          <a:endParaRPr lang="ru-RU"/>
        </a:p>
      </dgm:t>
    </dgm:pt>
    <dgm:pt modelId="{77FABE48-920C-4D3A-9C9E-E277699973D3}" type="sibTrans" cxnId="{9CD187C1-78A0-4FDA-8F66-F7E412C59D5B}">
      <dgm:prSet/>
      <dgm:spPr/>
      <dgm:t>
        <a:bodyPr/>
        <a:lstStyle/>
        <a:p>
          <a:endParaRPr lang="ru-RU"/>
        </a:p>
      </dgm:t>
    </dgm:pt>
    <dgm:pt modelId="{0CFE8DAC-BE71-48B3-B547-E905F9BEE2C3}">
      <dgm:prSet phldrT="[Текст]" custT="1"/>
      <dgm:spPr>
        <a:solidFill>
          <a:schemeClr val="tx2">
            <a:lumMod val="20000"/>
            <a:lumOff val="8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Самостоятельное чтение-10%</a:t>
          </a:r>
          <a:endParaRPr lang="ru-RU" sz="1800" b="1" i="1" dirty="0"/>
        </a:p>
      </dgm:t>
    </dgm:pt>
    <dgm:pt modelId="{B42F7F8E-9B4D-40ED-9680-00C5FF77505A}" type="parTrans" cxnId="{55FADE58-E34A-49DD-ACE9-A2D18BCD0D01}">
      <dgm:prSet/>
      <dgm:spPr/>
      <dgm:t>
        <a:bodyPr/>
        <a:lstStyle/>
        <a:p>
          <a:endParaRPr lang="ru-RU"/>
        </a:p>
      </dgm:t>
    </dgm:pt>
    <dgm:pt modelId="{E6354552-FD45-4513-B132-0DB83CB00BBA}" type="sibTrans" cxnId="{55FADE58-E34A-49DD-ACE9-A2D18BCD0D01}">
      <dgm:prSet/>
      <dgm:spPr/>
      <dgm:t>
        <a:bodyPr/>
        <a:lstStyle/>
        <a:p>
          <a:endParaRPr lang="ru-RU"/>
        </a:p>
      </dgm:t>
    </dgm:pt>
    <dgm:pt modelId="{84E93C38-D301-4057-A732-C579B9AC9664}">
      <dgm:prSet phldrT="[Текст]" custT="1"/>
      <dgm:spPr>
        <a:solidFill>
          <a:schemeClr val="accent2">
            <a:lumMod val="20000"/>
            <a:lumOff val="8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Аудио и видео просмотр-20%</a:t>
          </a:r>
          <a:endParaRPr lang="ru-RU" sz="1800" b="1" i="1" dirty="0"/>
        </a:p>
      </dgm:t>
    </dgm:pt>
    <dgm:pt modelId="{D956AF67-EBC8-4E6A-87A7-5AE69814A531}" type="parTrans" cxnId="{5DCD77D1-826F-4887-B6BC-AFBD5BB4605B}">
      <dgm:prSet/>
      <dgm:spPr/>
      <dgm:t>
        <a:bodyPr/>
        <a:lstStyle/>
        <a:p>
          <a:endParaRPr lang="ru-RU"/>
        </a:p>
      </dgm:t>
    </dgm:pt>
    <dgm:pt modelId="{60F28A4D-A624-4803-A591-66D0A1D4686F}" type="sibTrans" cxnId="{5DCD77D1-826F-4887-B6BC-AFBD5BB4605B}">
      <dgm:prSet/>
      <dgm:spPr/>
      <dgm:t>
        <a:bodyPr/>
        <a:lstStyle/>
        <a:p>
          <a:endParaRPr lang="ru-RU"/>
        </a:p>
      </dgm:t>
    </dgm:pt>
    <dgm:pt modelId="{C38AFE0D-28C9-448C-B4D4-19713ECB3DD5}">
      <dgm:prSet phldrT="[Текст]" custT="1"/>
      <dgm:spPr>
        <a:solidFill>
          <a:schemeClr val="accent3">
            <a:lumMod val="40000"/>
            <a:lumOff val="6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Демонстрация-30%</a:t>
          </a:r>
          <a:endParaRPr lang="ru-RU" sz="1800" b="1" i="1" dirty="0"/>
        </a:p>
      </dgm:t>
    </dgm:pt>
    <dgm:pt modelId="{F39264CF-BC32-4B6F-9472-9368F0980971}" type="parTrans" cxnId="{313F210D-CA25-423F-980B-2645C95200B4}">
      <dgm:prSet/>
      <dgm:spPr/>
      <dgm:t>
        <a:bodyPr/>
        <a:lstStyle/>
        <a:p>
          <a:endParaRPr lang="ru-RU"/>
        </a:p>
      </dgm:t>
    </dgm:pt>
    <dgm:pt modelId="{CA777ACC-EE70-4F63-820D-B926358C4E8E}" type="sibTrans" cxnId="{313F210D-CA25-423F-980B-2645C95200B4}">
      <dgm:prSet/>
      <dgm:spPr/>
      <dgm:t>
        <a:bodyPr/>
        <a:lstStyle/>
        <a:p>
          <a:endParaRPr lang="ru-RU"/>
        </a:p>
      </dgm:t>
    </dgm:pt>
    <dgm:pt modelId="{85C37826-BB20-4B83-A3F8-57C01DCE71CA}">
      <dgm:prSet phldrT="[Текст]" custT="1"/>
      <dgm:spPr>
        <a:solidFill>
          <a:schemeClr val="accent4">
            <a:lumMod val="40000"/>
            <a:lumOff val="6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Групповое обсуждение-50%</a:t>
          </a:r>
          <a:endParaRPr lang="ru-RU" sz="1800" b="1" i="1" dirty="0"/>
        </a:p>
      </dgm:t>
    </dgm:pt>
    <dgm:pt modelId="{2E353C90-3FE0-4072-A106-6BEB135D5693}" type="parTrans" cxnId="{1866B1AB-54B6-4970-8FD1-11493BD93711}">
      <dgm:prSet/>
      <dgm:spPr/>
      <dgm:t>
        <a:bodyPr/>
        <a:lstStyle/>
        <a:p>
          <a:endParaRPr lang="ru-RU"/>
        </a:p>
      </dgm:t>
    </dgm:pt>
    <dgm:pt modelId="{3CD30569-C183-4C51-9456-489560898875}" type="sibTrans" cxnId="{1866B1AB-54B6-4970-8FD1-11493BD93711}">
      <dgm:prSet/>
      <dgm:spPr/>
      <dgm:t>
        <a:bodyPr/>
        <a:lstStyle/>
        <a:p>
          <a:endParaRPr lang="ru-RU"/>
        </a:p>
      </dgm:t>
    </dgm:pt>
    <dgm:pt modelId="{0C9604AB-4D40-43ED-94CB-9A28B919D68E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Выполнение практических заданий-75%</a:t>
          </a:r>
          <a:endParaRPr lang="ru-RU" sz="1800" b="1" i="1" dirty="0"/>
        </a:p>
      </dgm:t>
    </dgm:pt>
    <dgm:pt modelId="{19B2F69C-F0D6-4652-88CC-561BA428F0B4}" type="parTrans" cxnId="{485D3F70-6B82-4278-8DA2-A4D061EF7D34}">
      <dgm:prSet/>
      <dgm:spPr/>
      <dgm:t>
        <a:bodyPr/>
        <a:lstStyle/>
        <a:p>
          <a:endParaRPr lang="ru-RU"/>
        </a:p>
      </dgm:t>
    </dgm:pt>
    <dgm:pt modelId="{A92E9C0B-52C5-4064-9924-21505517F119}" type="sibTrans" cxnId="{485D3F70-6B82-4278-8DA2-A4D061EF7D34}">
      <dgm:prSet/>
      <dgm:spPr/>
      <dgm:t>
        <a:bodyPr/>
        <a:lstStyle/>
        <a:p>
          <a:endParaRPr lang="ru-RU"/>
        </a:p>
      </dgm:t>
    </dgm:pt>
    <dgm:pt modelId="{F4E35117-1574-4353-B7C7-4051245472E2}">
      <dgm:prSet phldrT="[Текст]" custT="1"/>
      <dgm:spPr>
        <a:solidFill>
          <a:schemeClr val="accent6">
            <a:lumMod val="75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Обучение других (применение знаний на практике)-90%</a:t>
          </a:r>
          <a:endParaRPr lang="ru-RU" sz="1800" b="1" i="1" dirty="0"/>
        </a:p>
      </dgm:t>
    </dgm:pt>
    <dgm:pt modelId="{71D3E8DD-F721-4B7D-AD68-CE9F6923F245}" type="parTrans" cxnId="{FE12BA00-1C5A-4294-9BDB-E40BEFBD731C}">
      <dgm:prSet/>
      <dgm:spPr/>
      <dgm:t>
        <a:bodyPr/>
        <a:lstStyle/>
        <a:p>
          <a:endParaRPr lang="ru-RU"/>
        </a:p>
      </dgm:t>
    </dgm:pt>
    <dgm:pt modelId="{F40187DA-6716-48F3-B01C-59EBFAAEDD69}" type="sibTrans" cxnId="{FE12BA00-1C5A-4294-9BDB-E40BEFBD731C}">
      <dgm:prSet/>
      <dgm:spPr/>
      <dgm:t>
        <a:bodyPr/>
        <a:lstStyle/>
        <a:p>
          <a:endParaRPr lang="ru-RU"/>
        </a:p>
      </dgm:t>
    </dgm:pt>
    <dgm:pt modelId="{0C2EA269-78C1-4E83-84F7-87E80BCABD43}" type="pres">
      <dgm:prSet presAssocID="{0D3DA7BA-3694-4DDE-860D-552DF4B7E85D}" presName="Name0" presStyleCnt="0">
        <dgm:presLayoutVars>
          <dgm:dir/>
          <dgm:animLvl val="lvl"/>
          <dgm:resizeHandles val="exact"/>
        </dgm:presLayoutVars>
      </dgm:prSet>
      <dgm:spPr/>
    </dgm:pt>
    <dgm:pt modelId="{85704098-EE18-4398-8F57-8652AD6E9E48}" type="pres">
      <dgm:prSet presAssocID="{B0D3C919-01F5-4386-900E-D57171B6085F}" presName="Name8" presStyleCnt="0"/>
      <dgm:spPr/>
    </dgm:pt>
    <dgm:pt modelId="{3C5665F2-89B2-4056-8AB0-BAABB2B9AA54}" type="pres">
      <dgm:prSet presAssocID="{B0D3C919-01F5-4386-900E-D57171B6085F}" presName="level" presStyleLbl="node1" presStyleIdx="0" presStyleCnt="7" custScaleX="120748" custLinFactNeighborX="1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359B-7729-48EE-A7A7-234A306375D3}" type="pres">
      <dgm:prSet presAssocID="{B0D3C919-01F5-4386-900E-D57171B608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819A1-5DB4-4DF7-A18A-FEA683C05FCA}" type="pres">
      <dgm:prSet presAssocID="{0CFE8DAC-BE71-48B3-B547-E905F9BEE2C3}" presName="Name8" presStyleCnt="0"/>
      <dgm:spPr/>
    </dgm:pt>
    <dgm:pt modelId="{28A6B941-266D-4199-AB2E-6013FF41D8AD}" type="pres">
      <dgm:prSet presAssocID="{0CFE8DAC-BE71-48B3-B547-E905F9BEE2C3}" presName="level" presStyleLbl="node1" presStyleIdx="1" presStyleCnt="7" custLinFactNeighborX="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FC021-33F8-4E55-A3A0-EF0003CD8116}" type="pres">
      <dgm:prSet presAssocID="{0CFE8DAC-BE71-48B3-B547-E905F9BEE2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6B17A-75E1-4715-96FA-3696106DB75B}" type="pres">
      <dgm:prSet presAssocID="{84E93C38-D301-4057-A732-C579B9AC9664}" presName="Name8" presStyleCnt="0"/>
      <dgm:spPr/>
    </dgm:pt>
    <dgm:pt modelId="{59B3392D-3C25-4191-BEEC-404B78B938D3}" type="pres">
      <dgm:prSet presAssocID="{84E93C38-D301-4057-A732-C579B9AC9664}" presName="level" presStyleLbl="node1" presStyleIdx="2" presStyleCnt="7" custLinFactNeighborX="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2A050-4C57-4F3C-9C23-2E565CD02666}" type="pres">
      <dgm:prSet presAssocID="{84E93C38-D301-4057-A732-C579B9AC96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E6177-E313-4566-82C9-3480B38DA496}" type="pres">
      <dgm:prSet presAssocID="{C38AFE0D-28C9-448C-B4D4-19713ECB3DD5}" presName="Name8" presStyleCnt="0"/>
      <dgm:spPr/>
    </dgm:pt>
    <dgm:pt modelId="{E8699B26-FE84-4393-A938-B72B109B9F09}" type="pres">
      <dgm:prSet presAssocID="{C38AFE0D-28C9-448C-B4D4-19713ECB3DD5}" presName="level" presStyleLbl="node1" presStyleIdx="3" presStyleCnt="7" custLinFactNeighborX="3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5F2CF-4F5A-4619-B735-578595DD67F5}" type="pres">
      <dgm:prSet presAssocID="{C38AFE0D-28C9-448C-B4D4-19713ECB3D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5C470-4574-49E2-9B53-7623DFB20A49}" type="pres">
      <dgm:prSet presAssocID="{85C37826-BB20-4B83-A3F8-57C01DCE71CA}" presName="Name8" presStyleCnt="0"/>
      <dgm:spPr/>
    </dgm:pt>
    <dgm:pt modelId="{642125E7-E6EE-4368-955A-49F3B087A61F}" type="pres">
      <dgm:prSet presAssocID="{85C37826-BB20-4B83-A3F8-57C01DCE71CA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DACD4-B362-441F-B02D-E4D8CF6A5FF9}" type="pres">
      <dgm:prSet presAssocID="{85C37826-BB20-4B83-A3F8-57C01DCE71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CE83-E10F-4D28-A2B9-9E51EC211C6E}" type="pres">
      <dgm:prSet presAssocID="{0C9604AB-4D40-43ED-94CB-9A28B919D68E}" presName="Name8" presStyleCnt="0"/>
      <dgm:spPr/>
    </dgm:pt>
    <dgm:pt modelId="{D2575184-4FDD-437D-99AF-3E6CE7FE923F}" type="pres">
      <dgm:prSet presAssocID="{0C9604AB-4D40-43ED-94CB-9A28B919D68E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DC7D4-22ED-4E66-8ABB-A560A3F7371C}" type="pres">
      <dgm:prSet presAssocID="{0C9604AB-4D40-43ED-94CB-9A28B919D6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B2587-8CC1-4168-A923-A664A684C672}" type="pres">
      <dgm:prSet presAssocID="{F4E35117-1574-4353-B7C7-4051245472E2}" presName="Name8" presStyleCnt="0"/>
      <dgm:spPr/>
    </dgm:pt>
    <dgm:pt modelId="{F1402316-449F-4BAA-BB69-251825A105BC}" type="pres">
      <dgm:prSet presAssocID="{F4E35117-1574-4353-B7C7-4051245472E2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773D5-BF59-4BD0-A4DB-B65E5348995B}" type="pres">
      <dgm:prSet presAssocID="{F4E35117-1574-4353-B7C7-4051245472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F71F1-EF92-4D55-9F50-719469DC3FD9}" type="presOf" srcId="{0D3DA7BA-3694-4DDE-860D-552DF4B7E85D}" destId="{0C2EA269-78C1-4E83-84F7-87E80BCABD43}" srcOrd="0" destOrd="0" presId="urn:microsoft.com/office/officeart/2005/8/layout/pyramid1"/>
    <dgm:cxn modelId="{37E4D375-F323-4880-8BF7-26F856C21E47}" type="presOf" srcId="{B0D3C919-01F5-4386-900E-D57171B6085F}" destId="{5DA0359B-7729-48EE-A7A7-234A306375D3}" srcOrd="1" destOrd="0" presId="urn:microsoft.com/office/officeart/2005/8/layout/pyramid1"/>
    <dgm:cxn modelId="{4CA052F9-5A84-48A4-94D9-1E3631CEA8FA}" type="presOf" srcId="{B0D3C919-01F5-4386-900E-D57171B6085F}" destId="{3C5665F2-89B2-4056-8AB0-BAABB2B9AA54}" srcOrd="0" destOrd="0" presId="urn:microsoft.com/office/officeart/2005/8/layout/pyramid1"/>
    <dgm:cxn modelId="{B2E8F0F7-D883-43D4-BC51-0BB73A39FB68}" type="presOf" srcId="{0C9604AB-4D40-43ED-94CB-9A28B919D68E}" destId="{9C1DC7D4-22ED-4E66-8ABB-A560A3F7371C}" srcOrd="1" destOrd="0" presId="urn:microsoft.com/office/officeart/2005/8/layout/pyramid1"/>
    <dgm:cxn modelId="{4DBB9BF1-E4EE-4290-B27B-F8CCDFDF1B3A}" type="presOf" srcId="{84E93C38-D301-4057-A732-C579B9AC9664}" destId="{62F2A050-4C57-4F3C-9C23-2E565CD02666}" srcOrd="1" destOrd="0" presId="urn:microsoft.com/office/officeart/2005/8/layout/pyramid1"/>
    <dgm:cxn modelId="{1EC4F779-302C-4A7D-B83D-86A2C45DD5C0}" type="presOf" srcId="{85C37826-BB20-4B83-A3F8-57C01DCE71CA}" destId="{F6DDACD4-B362-441F-B02D-E4D8CF6A5FF9}" srcOrd="1" destOrd="0" presId="urn:microsoft.com/office/officeart/2005/8/layout/pyramid1"/>
    <dgm:cxn modelId="{B35EFAFA-E83F-4966-AB5C-22163E9F510A}" type="presOf" srcId="{F4E35117-1574-4353-B7C7-4051245472E2}" destId="{F1402316-449F-4BAA-BB69-251825A105BC}" srcOrd="0" destOrd="0" presId="urn:microsoft.com/office/officeart/2005/8/layout/pyramid1"/>
    <dgm:cxn modelId="{1E07A4D7-7EBF-444B-B62D-0F8556042129}" type="presOf" srcId="{C38AFE0D-28C9-448C-B4D4-19713ECB3DD5}" destId="{6C65F2CF-4F5A-4619-B735-578595DD67F5}" srcOrd="1" destOrd="0" presId="urn:microsoft.com/office/officeart/2005/8/layout/pyramid1"/>
    <dgm:cxn modelId="{7F5CB731-50AE-42DA-B1EC-C7CD8616370E}" type="presOf" srcId="{C38AFE0D-28C9-448C-B4D4-19713ECB3DD5}" destId="{E8699B26-FE84-4393-A938-B72B109B9F09}" srcOrd="0" destOrd="0" presId="urn:microsoft.com/office/officeart/2005/8/layout/pyramid1"/>
    <dgm:cxn modelId="{114A814B-3B46-4EA3-B1BA-DA71E2946E81}" type="presOf" srcId="{F4E35117-1574-4353-B7C7-4051245472E2}" destId="{CF6773D5-BF59-4BD0-A4DB-B65E5348995B}" srcOrd="1" destOrd="0" presId="urn:microsoft.com/office/officeart/2005/8/layout/pyramid1"/>
    <dgm:cxn modelId="{19C381FC-9D11-41B2-B598-881668CDF3B8}" type="presOf" srcId="{0CFE8DAC-BE71-48B3-B547-E905F9BEE2C3}" destId="{28A6B941-266D-4199-AB2E-6013FF41D8AD}" srcOrd="0" destOrd="0" presId="urn:microsoft.com/office/officeart/2005/8/layout/pyramid1"/>
    <dgm:cxn modelId="{485D3F70-6B82-4278-8DA2-A4D061EF7D34}" srcId="{0D3DA7BA-3694-4DDE-860D-552DF4B7E85D}" destId="{0C9604AB-4D40-43ED-94CB-9A28B919D68E}" srcOrd="5" destOrd="0" parTransId="{19B2F69C-F0D6-4652-88CC-561BA428F0B4}" sibTransId="{A92E9C0B-52C5-4064-9924-21505517F119}"/>
    <dgm:cxn modelId="{1866B1AB-54B6-4970-8FD1-11493BD93711}" srcId="{0D3DA7BA-3694-4DDE-860D-552DF4B7E85D}" destId="{85C37826-BB20-4B83-A3F8-57C01DCE71CA}" srcOrd="4" destOrd="0" parTransId="{2E353C90-3FE0-4072-A106-6BEB135D5693}" sibTransId="{3CD30569-C183-4C51-9456-489560898875}"/>
    <dgm:cxn modelId="{76E7242E-43F1-482E-93F5-A890CD0E1267}" type="presOf" srcId="{0C9604AB-4D40-43ED-94CB-9A28B919D68E}" destId="{D2575184-4FDD-437D-99AF-3E6CE7FE923F}" srcOrd="0" destOrd="0" presId="urn:microsoft.com/office/officeart/2005/8/layout/pyramid1"/>
    <dgm:cxn modelId="{5DCD77D1-826F-4887-B6BC-AFBD5BB4605B}" srcId="{0D3DA7BA-3694-4DDE-860D-552DF4B7E85D}" destId="{84E93C38-D301-4057-A732-C579B9AC9664}" srcOrd="2" destOrd="0" parTransId="{D956AF67-EBC8-4E6A-87A7-5AE69814A531}" sibTransId="{60F28A4D-A624-4803-A591-66D0A1D4686F}"/>
    <dgm:cxn modelId="{55FADE58-E34A-49DD-ACE9-A2D18BCD0D01}" srcId="{0D3DA7BA-3694-4DDE-860D-552DF4B7E85D}" destId="{0CFE8DAC-BE71-48B3-B547-E905F9BEE2C3}" srcOrd="1" destOrd="0" parTransId="{B42F7F8E-9B4D-40ED-9680-00C5FF77505A}" sibTransId="{E6354552-FD45-4513-B132-0DB83CB00BBA}"/>
    <dgm:cxn modelId="{9CD187C1-78A0-4FDA-8F66-F7E412C59D5B}" srcId="{0D3DA7BA-3694-4DDE-860D-552DF4B7E85D}" destId="{B0D3C919-01F5-4386-900E-D57171B6085F}" srcOrd="0" destOrd="0" parTransId="{C55E9FB2-E491-4C65-B882-637B8C3FB6B4}" sibTransId="{77FABE48-920C-4D3A-9C9E-E277699973D3}"/>
    <dgm:cxn modelId="{81A512B6-9D10-4979-84EB-021A387F8967}" type="presOf" srcId="{84E93C38-D301-4057-A732-C579B9AC9664}" destId="{59B3392D-3C25-4191-BEEC-404B78B938D3}" srcOrd="0" destOrd="0" presId="urn:microsoft.com/office/officeart/2005/8/layout/pyramid1"/>
    <dgm:cxn modelId="{313F210D-CA25-423F-980B-2645C95200B4}" srcId="{0D3DA7BA-3694-4DDE-860D-552DF4B7E85D}" destId="{C38AFE0D-28C9-448C-B4D4-19713ECB3DD5}" srcOrd="3" destOrd="0" parTransId="{F39264CF-BC32-4B6F-9472-9368F0980971}" sibTransId="{CA777ACC-EE70-4F63-820D-B926358C4E8E}"/>
    <dgm:cxn modelId="{FE12BA00-1C5A-4294-9BDB-E40BEFBD731C}" srcId="{0D3DA7BA-3694-4DDE-860D-552DF4B7E85D}" destId="{F4E35117-1574-4353-B7C7-4051245472E2}" srcOrd="6" destOrd="0" parTransId="{71D3E8DD-F721-4B7D-AD68-CE9F6923F245}" sibTransId="{F40187DA-6716-48F3-B01C-59EBFAAEDD69}"/>
    <dgm:cxn modelId="{D6A94BB6-380E-4321-817C-1CE63DDAA452}" type="presOf" srcId="{0CFE8DAC-BE71-48B3-B547-E905F9BEE2C3}" destId="{919FC021-33F8-4E55-A3A0-EF0003CD8116}" srcOrd="1" destOrd="0" presId="urn:microsoft.com/office/officeart/2005/8/layout/pyramid1"/>
    <dgm:cxn modelId="{ABEB966B-B15D-4E90-B821-F2BFDE4116CA}" type="presOf" srcId="{85C37826-BB20-4B83-A3F8-57C01DCE71CA}" destId="{642125E7-E6EE-4368-955A-49F3B087A61F}" srcOrd="0" destOrd="0" presId="urn:microsoft.com/office/officeart/2005/8/layout/pyramid1"/>
    <dgm:cxn modelId="{44B4ADA2-AF13-4CA9-A79A-26EA3B019F2F}" type="presParOf" srcId="{0C2EA269-78C1-4E83-84F7-87E80BCABD43}" destId="{85704098-EE18-4398-8F57-8652AD6E9E48}" srcOrd="0" destOrd="0" presId="urn:microsoft.com/office/officeart/2005/8/layout/pyramid1"/>
    <dgm:cxn modelId="{ADB3E8EC-7B10-4917-84CD-19EEC20A4E2B}" type="presParOf" srcId="{85704098-EE18-4398-8F57-8652AD6E9E48}" destId="{3C5665F2-89B2-4056-8AB0-BAABB2B9AA54}" srcOrd="0" destOrd="0" presId="urn:microsoft.com/office/officeart/2005/8/layout/pyramid1"/>
    <dgm:cxn modelId="{7AC526EF-CD22-4F86-9A42-31469A69386A}" type="presParOf" srcId="{85704098-EE18-4398-8F57-8652AD6E9E48}" destId="{5DA0359B-7729-48EE-A7A7-234A306375D3}" srcOrd="1" destOrd="0" presId="urn:microsoft.com/office/officeart/2005/8/layout/pyramid1"/>
    <dgm:cxn modelId="{34E82368-F7B0-4D3B-9DFC-03A7663EA9A0}" type="presParOf" srcId="{0C2EA269-78C1-4E83-84F7-87E80BCABD43}" destId="{870819A1-5DB4-4DF7-A18A-FEA683C05FCA}" srcOrd="1" destOrd="0" presId="urn:microsoft.com/office/officeart/2005/8/layout/pyramid1"/>
    <dgm:cxn modelId="{B3D85DBC-8B72-40AD-B0FE-76DAAA185CA8}" type="presParOf" srcId="{870819A1-5DB4-4DF7-A18A-FEA683C05FCA}" destId="{28A6B941-266D-4199-AB2E-6013FF41D8AD}" srcOrd="0" destOrd="0" presId="urn:microsoft.com/office/officeart/2005/8/layout/pyramid1"/>
    <dgm:cxn modelId="{7834B621-7979-481D-956E-3B98C9693327}" type="presParOf" srcId="{870819A1-5DB4-4DF7-A18A-FEA683C05FCA}" destId="{919FC021-33F8-4E55-A3A0-EF0003CD8116}" srcOrd="1" destOrd="0" presId="urn:microsoft.com/office/officeart/2005/8/layout/pyramid1"/>
    <dgm:cxn modelId="{28FD810D-9FBD-4B23-B638-56792241AB8B}" type="presParOf" srcId="{0C2EA269-78C1-4E83-84F7-87E80BCABD43}" destId="{22C6B17A-75E1-4715-96FA-3696106DB75B}" srcOrd="2" destOrd="0" presId="urn:microsoft.com/office/officeart/2005/8/layout/pyramid1"/>
    <dgm:cxn modelId="{213E4C39-244B-4941-B4DC-751151042115}" type="presParOf" srcId="{22C6B17A-75E1-4715-96FA-3696106DB75B}" destId="{59B3392D-3C25-4191-BEEC-404B78B938D3}" srcOrd="0" destOrd="0" presId="urn:microsoft.com/office/officeart/2005/8/layout/pyramid1"/>
    <dgm:cxn modelId="{10587BD2-BE01-42BD-A878-E497C2412CF6}" type="presParOf" srcId="{22C6B17A-75E1-4715-96FA-3696106DB75B}" destId="{62F2A050-4C57-4F3C-9C23-2E565CD02666}" srcOrd="1" destOrd="0" presId="urn:microsoft.com/office/officeart/2005/8/layout/pyramid1"/>
    <dgm:cxn modelId="{8DD64265-DA1F-448A-9447-A2916167756F}" type="presParOf" srcId="{0C2EA269-78C1-4E83-84F7-87E80BCABD43}" destId="{9CBE6177-E313-4566-82C9-3480B38DA496}" srcOrd="3" destOrd="0" presId="urn:microsoft.com/office/officeart/2005/8/layout/pyramid1"/>
    <dgm:cxn modelId="{B8499A0E-DFCD-4780-BF5F-E019283494AA}" type="presParOf" srcId="{9CBE6177-E313-4566-82C9-3480B38DA496}" destId="{E8699B26-FE84-4393-A938-B72B109B9F09}" srcOrd="0" destOrd="0" presId="urn:microsoft.com/office/officeart/2005/8/layout/pyramid1"/>
    <dgm:cxn modelId="{24390022-86B0-4FCB-AFB9-391171404284}" type="presParOf" srcId="{9CBE6177-E313-4566-82C9-3480B38DA496}" destId="{6C65F2CF-4F5A-4619-B735-578595DD67F5}" srcOrd="1" destOrd="0" presId="urn:microsoft.com/office/officeart/2005/8/layout/pyramid1"/>
    <dgm:cxn modelId="{C8AF34BF-B081-4A27-B9E1-51A132C5B6FF}" type="presParOf" srcId="{0C2EA269-78C1-4E83-84F7-87E80BCABD43}" destId="{9A75C470-4574-49E2-9B53-7623DFB20A49}" srcOrd="4" destOrd="0" presId="urn:microsoft.com/office/officeart/2005/8/layout/pyramid1"/>
    <dgm:cxn modelId="{3D596DCD-C1BB-445E-9A61-913BE8CFF78A}" type="presParOf" srcId="{9A75C470-4574-49E2-9B53-7623DFB20A49}" destId="{642125E7-E6EE-4368-955A-49F3B087A61F}" srcOrd="0" destOrd="0" presId="urn:microsoft.com/office/officeart/2005/8/layout/pyramid1"/>
    <dgm:cxn modelId="{D7A2D4AD-EAE4-4A01-B6DF-0F19A50E5019}" type="presParOf" srcId="{9A75C470-4574-49E2-9B53-7623DFB20A49}" destId="{F6DDACD4-B362-441F-B02D-E4D8CF6A5FF9}" srcOrd="1" destOrd="0" presId="urn:microsoft.com/office/officeart/2005/8/layout/pyramid1"/>
    <dgm:cxn modelId="{986F573E-3CFC-4417-987B-FD0168C27A36}" type="presParOf" srcId="{0C2EA269-78C1-4E83-84F7-87E80BCABD43}" destId="{9EEECE83-E10F-4D28-A2B9-9E51EC211C6E}" srcOrd="5" destOrd="0" presId="urn:microsoft.com/office/officeart/2005/8/layout/pyramid1"/>
    <dgm:cxn modelId="{195E8429-6FDA-4F1A-B732-6E7344465E43}" type="presParOf" srcId="{9EEECE83-E10F-4D28-A2B9-9E51EC211C6E}" destId="{D2575184-4FDD-437D-99AF-3E6CE7FE923F}" srcOrd="0" destOrd="0" presId="urn:microsoft.com/office/officeart/2005/8/layout/pyramid1"/>
    <dgm:cxn modelId="{0FD2C5AA-5287-484F-8B9B-32A7DA3A90B0}" type="presParOf" srcId="{9EEECE83-E10F-4D28-A2B9-9E51EC211C6E}" destId="{9C1DC7D4-22ED-4E66-8ABB-A560A3F7371C}" srcOrd="1" destOrd="0" presId="urn:microsoft.com/office/officeart/2005/8/layout/pyramid1"/>
    <dgm:cxn modelId="{647E8007-BFC5-4BCE-99BB-A7BEADCE10FC}" type="presParOf" srcId="{0C2EA269-78C1-4E83-84F7-87E80BCABD43}" destId="{C1FB2587-8CC1-4168-A923-A664A684C672}" srcOrd="6" destOrd="0" presId="urn:microsoft.com/office/officeart/2005/8/layout/pyramid1"/>
    <dgm:cxn modelId="{E703BEE7-221D-4E25-864B-48B2C06C6E2A}" type="presParOf" srcId="{C1FB2587-8CC1-4168-A923-A664A684C672}" destId="{F1402316-449F-4BAA-BB69-251825A105BC}" srcOrd="0" destOrd="0" presId="urn:microsoft.com/office/officeart/2005/8/layout/pyramid1"/>
    <dgm:cxn modelId="{01AC9CC6-C4ED-451B-85E1-4BA5912C7327}" type="presParOf" srcId="{C1FB2587-8CC1-4168-A923-A664A684C672}" destId="{CF6773D5-BF59-4BD0-A4DB-B65E534899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665F2-89B2-4056-8AB0-BAABB2B9AA54}">
      <dsp:nvSpPr>
        <dsp:cNvPr id="0" name=""/>
        <dsp:cNvSpPr/>
      </dsp:nvSpPr>
      <dsp:spPr>
        <a:xfrm>
          <a:off x="3803629" y="0"/>
          <a:ext cx="1577313" cy="963159"/>
        </a:xfrm>
        <a:prstGeom prst="trapezoid">
          <a:avLst>
            <a:gd name="adj" fmla="val 67813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Лекция -5%</a:t>
          </a:r>
          <a:endParaRPr lang="ru-RU" sz="1800" b="1" i="1" kern="1200" dirty="0"/>
        </a:p>
      </dsp:txBody>
      <dsp:txXfrm>
        <a:off x="3803629" y="0"/>
        <a:ext cx="1577313" cy="963159"/>
      </dsp:txXfrm>
    </dsp:sp>
    <dsp:sp modelId="{28A6B941-266D-4199-AB2E-6013FF41D8AD}">
      <dsp:nvSpPr>
        <dsp:cNvPr id="0" name=""/>
        <dsp:cNvSpPr/>
      </dsp:nvSpPr>
      <dsp:spPr>
        <a:xfrm>
          <a:off x="3285987" y="963158"/>
          <a:ext cx="2612571" cy="963159"/>
        </a:xfrm>
        <a:prstGeom prst="trapezoid">
          <a:avLst>
            <a:gd name="adj" fmla="val 67813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Самостоятельное чтение-10%</a:t>
          </a:r>
          <a:endParaRPr lang="ru-RU" sz="1800" b="1" i="1" kern="1200" dirty="0"/>
        </a:p>
      </dsp:txBody>
      <dsp:txXfrm>
        <a:off x="3743187" y="963158"/>
        <a:ext cx="1698171" cy="963159"/>
      </dsp:txXfrm>
    </dsp:sp>
    <dsp:sp modelId="{59B3392D-3C25-4191-BEEC-404B78B938D3}">
      <dsp:nvSpPr>
        <dsp:cNvPr id="0" name=""/>
        <dsp:cNvSpPr/>
      </dsp:nvSpPr>
      <dsp:spPr>
        <a:xfrm>
          <a:off x="2632871" y="1926318"/>
          <a:ext cx="3918857" cy="963159"/>
        </a:xfrm>
        <a:prstGeom prst="trapezoid">
          <a:avLst>
            <a:gd name="adj" fmla="val 67813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Аудио и видео просмотр-20%</a:t>
          </a:r>
          <a:endParaRPr lang="ru-RU" sz="1800" b="1" i="1" kern="1200" dirty="0"/>
        </a:p>
      </dsp:txBody>
      <dsp:txXfrm>
        <a:off x="3318671" y="1926318"/>
        <a:ext cx="2547257" cy="963159"/>
      </dsp:txXfrm>
    </dsp:sp>
    <dsp:sp modelId="{E8699B26-FE84-4393-A938-B72B109B9F09}">
      <dsp:nvSpPr>
        <dsp:cNvPr id="0" name=""/>
        <dsp:cNvSpPr/>
      </dsp:nvSpPr>
      <dsp:spPr>
        <a:xfrm>
          <a:off x="1979702" y="2889477"/>
          <a:ext cx="5225142" cy="963159"/>
        </a:xfrm>
        <a:prstGeom prst="trapezoid">
          <a:avLst>
            <a:gd name="adj" fmla="val 67813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Демонстрация-30%</a:t>
          </a:r>
          <a:endParaRPr lang="ru-RU" sz="1800" b="1" i="1" kern="1200" dirty="0"/>
        </a:p>
      </dsp:txBody>
      <dsp:txXfrm>
        <a:off x="2894102" y="2889477"/>
        <a:ext cx="3396342" cy="963159"/>
      </dsp:txXfrm>
    </dsp:sp>
    <dsp:sp modelId="{642125E7-E6EE-4368-955A-49F3B087A61F}">
      <dsp:nvSpPr>
        <dsp:cNvPr id="0" name=""/>
        <dsp:cNvSpPr/>
      </dsp:nvSpPr>
      <dsp:spPr>
        <a:xfrm>
          <a:off x="1306285" y="3852636"/>
          <a:ext cx="6531428" cy="963159"/>
        </a:xfrm>
        <a:prstGeom prst="trapezoid">
          <a:avLst>
            <a:gd name="adj" fmla="val 67813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Групповое обсуждение-50%</a:t>
          </a:r>
          <a:endParaRPr lang="ru-RU" sz="1800" b="1" i="1" kern="1200" dirty="0"/>
        </a:p>
      </dsp:txBody>
      <dsp:txXfrm>
        <a:off x="2449285" y="3852636"/>
        <a:ext cx="4245428" cy="963159"/>
      </dsp:txXfrm>
    </dsp:sp>
    <dsp:sp modelId="{D2575184-4FDD-437D-99AF-3E6CE7FE923F}">
      <dsp:nvSpPr>
        <dsp:cNvPr id="0" name=""/>
        <dsp:cNvSpPr/>
      </dsp:nvSpPr>
      <dsp:spPr>
        <a:xfrm>
          <a:off x="653142" y="4815795"/>
          <a:ext cx="7837714" cy="963159"/>
        </a:xfrm>
        <a:prstGeom prst="trapezoid">
          <a:avLst>
            <a:gd name="adj" fmla="val 67813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Выполнение практических заданий-75%</a:t>
          </a:r>
          <a:endParaRPr lang="ru-RU" sz="1800" b="1" i="1" kern="1200" dirty="0"/>
        </a:p>
      </dsp:txBody>
      <dsp:txXfrm>
        <a:off x="2024742" y="4815795"/>
        <a:ext cx="5094514" cy="963159"/>
      </dsp:txXfrm>
    </dsp:sp>
    <dsp:sp modelId="{F1402316-449F-4BAA-BB69-251825A105BC}">
      <dsp:nvSpPr>
        <dsp:cNvPr id="0" name=""/>
        <dsp:cNvSpPr/>
      </dsp:nvSpPr>
      <dsp:spPr>
        <a:xfrm>
          <a:off x="0" y="5778954"/>
          <a:ext cx="9144000" cy="963159"/>
        </a:xfrm>
        <a:prstGeom prst="trapezoid">
          <a:avLst>
            <a:gd name="adj" fmla="val 67813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Обучение других (применение знаний на практике)-90%</a:t>
          </a:r>
          <a:endParaRPr lang="ru-RU" sz="1800" b="1" i="1" kern="1200" dirty="0"/>
        </a:p>
      </dsp:txBody>
      <dsp:txXfrm>
        <a:off x="1600199" y="5778954"/>
        <a:ext cx="5943600" cy="963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B4CFA9-E4E1-4F2E-BC5D-D50E3300BD86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E3BE9A-FC8C-4A74-A0AE-0980327DC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0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5F1D4B-7E93-4CAF-9C0F-946AED4F25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6042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МОУ Ленинская СОШ</a:t>
            </a:r>
          </a:p>
        </p:txBody>
      </p:sp>
      <p:sp>
        <p:nvSpPr>
          <p:cNvPr id="60422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6C9F24-AAC5-4304-9C08-2096A2A6CF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6147BF-7341-4F3B-815B-1F85CDD6CF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499D50-2307-4680-8E5F-5169C370F6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25669-834E-46F0-B5B5-E985517DCB0A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11CC6-42A3-48BA-8322-71A906F213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5505C-2EF8-4D3F-A03E-A7C688CA0BF4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67F2E-6685-49DB-8365-E7A7276C7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F544C-0314-4012-A56B-3743D0C4AEB1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5F6D0-AB8F-45FF-9D41-138817FFFD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076EEE-AC07-43D2-BAC1-5FF45069C9DA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9E43C-4061-414E-A3AA-91D9FD4AC5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86D3D-7A65-41E3-BEBC-C52EB177F046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4AC28-1557-40CD-8EF5-7F070E0AA7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0CEDC-49B8-4127-9131-07B075A47158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B059F-C928-41C8-AD71-076CA21A0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5FA85-4D49-4183-8C85-0AC1AC18B2CD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4536D-4897-4ACB-B1C2-E43F81536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A8E03-53C4-487C-8625-BFB58CD0C1C6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D2A77-91B9-4DA6-A47B-CDA71438E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CAD63-3909-4E9C-9E7D-9A3331E8C691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8AC1C-F7DC-4FC3-B5BC-13610B93D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B0585-443B-44FA-A9F7-E6081C0E66C5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3134B-06BF-4036-8607-FD617DC7A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05807-4A92-4535-B133-9AB07ABD4FC2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D6AE1-330B-4323-A8A1-1438CD819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>
                <a:lumMod val="95000"/>
                <a:alpha val="69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488064-7D0C-40B5-BD7B-3651F81F22AD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F17FF8-A581-443D-8A88-8FE1A2562D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8353425" cy="2952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ПЕДАГОГИЧЕСКИЙ СОВЕТ</a:t>
            </a:r>
            <a:r>
              <a:rPr lang="ru-RU" sz="4000" b="1" i="1" dirty="0" smtClean="0">
                <a:latin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Тема:</a:t>
            </a:r>
            <a:r>
              <a:rPr lang="ru-RU" sz="4000" b="1" i="1" dirty="0" smtClean="0">
                <a:latin typeface="Times New Roman" pitchFamily="18" charset="0"/>
              </a:rPr>
              <a:t> </a:t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«Современный урок: формы и методы.»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endParaRPr lang="ru-RU" sz="4000" b="1" i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9" name="Рисунок 3" descr="SY01253_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149725"/>
            <a:ext cx="18367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компоненты современного урока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Организационный – организация класса в течение всего урока, готовность учащихся к уроку, порядок и дисциплина.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Целевой – постановка целей учения перед учащимися, как на весь урок, так и на отдельные его этапы.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Мотивационный – определение значимости изучаемого материала как в данной теме, так и во всем курсе.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Коммуникативный – уровень общения учителя с классом.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 Содержательный – подбор материала для изучения, закрепления, повторения, самостоятельной работы и т.п.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Технологический – выбор форм, методов и приемов обучения, оптимальных для данного типа урока, для данной темы, для данного класса и т.п.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7. Контрольно-оценочный – использование оценки деятельности ученика на уроке для стимулирования его активности и развития познавательного интереса.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8.Аналитический – подведение итогов урока, анализ деятельности учащихся на уроке, анализ результатов собственной деятельности по организации урока.</a:t>
            </a:r>
          </a:p>
          <a:p>
            <a:pPr>
              <a:buNone/>
            </a:pPr>
            <a:r>
              <a:rPr lang="ru-RU" b="1" i="1" dirty="0" smtClean="0"/>
              <a:t>    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692150"/>
            <a:ext cx="8229600" cy="582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Характеристики современного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1050" y="1844675"/>
            <a:ext cx="8077230" cy="41767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современном уроке нет места скуке, страху и злости от бессилия,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современном уроке царит атмосфера интереса, доверия и сотрудничества,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современном уроке  есть место каждому ребенку, потому что современный урок-залог его успеха в будущем!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02709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Требования, предъявляемые к современному уроку</a:t>
            </a:r>
          </a:p>
        </p:txBody>
      </p:sp>
      <p:sp>
        <p:nvSpPr>
          <p:cNvPr id="134147" name="Rectangle 3"/>
          <p:cNvSpPr>
            <a:spLocks noGrp="1"/>
          </p:cNvSpPr>
          <p:nvPr>
            <p:ph idx="1"/>
          </p:nvPr>
        </p:nvSpPr>
        <p:spPr>
          <a:xfrm>
            <a:off x="250825" y="1341438"/>
            <a:ext cx="8893175" cy="537371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урок должен являться логической единицей темы, иметь свою строгую, единую внутреннюю логику, определяемую дидактическими целями и содержанием.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строится на основе учёта программных требований и требований учебных стандартов; диагностики потребностей и возможностей учащихся; самооценки возможностей учителя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должен иметь точное дидактическое назначение(тип) и свои неповторимые особенности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нацелен на конкретные результаты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 должен иметь рациональную структуру и темп.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изложение материала на уроке должно быть вариативным по своей структуре.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должен предусматривать задания, предполагающие применение новых знаний на практике в изменённой ситуации по сравнению с изученной 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большая часть знаний должна быть получена в процессе самостоятельного поиска путём решения поисковых задач.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существенной стороной урока является индивидуализация обучения. Она необходима в качестве условия, обеспечивающего работу каждого ученика в доступном ему темпе, для поощрения перехода одного уровня развития к другому.</a:t>
            </a:r>
          </a:p>
          <a:p>
            <a:pPr marL="609600" indent="-609600"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18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8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1000" dirty="0" smtClean="0">
              <a:latin typeface="Arial" pitchFamily="34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1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Требования, предъявляемые к современному уроку</a:t>
            </a:r>
          </a:p>
        </p:txBody>
      </p:sp>
      <p:sp>
        <p:nvSpPr>
          <p:cNvPr id="135171" name="Rectangle 3"/>
          <p:cNvSpPr>
            <a:spLocks noGrp="1"/>
          </p:cNvSpPr>
          <p:nvPr>
            <p:ph idx="1"/>
          </p:nvPr>
        </p:nvSpPr>
        <p:spPr>
          <a:xfrm>
            <a:off x="250825" y="1284288"/>
            <a:ext cx="8713788" cy="5573712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эффективность современного урока предполагает и применение современных технологий и ИКТ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должны  применяться многообразные формы, методы и средства. 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</a:rPr>
              <a:t>          Особое внимание уделяют тем из них, которые при прочих равных условиях, при данном мастерстве учителя способны обеспечить максимальную эффективность данного урока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урок должен служить не только обучению, но и воспитанию учащихся.  Воспитывать  компонентами, содержанием, методами и средствами обучения, организацией, уровнем и характером классного коллектива, обликом учителя, общей атмосферой.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обеспечивается корректный дифференцированный подход к учащимся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учитель способствует становлению и развитию учебно-познавательной деятельности учащихся и эффективно ею управляет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Современный урок – одна из важнейших проблем не только педагогики, но и школьной гигиены. Речь идёт о рациональной организации учебного занятия.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для проведения урока необходима благоприятная обстановка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учитель проводит рефлексию урока и самоанализ урока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урок проводится по плану, который является творческим документом учителя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4664"/>
            <a:ext cx="8820472" cy="338437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«Кто не видит конечной цели -</a:t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удивляется, придя не туда»</a:t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Марк Твен</a:t>
            </a:r>
            <a:b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otivator-19469.jpg"/>
          <p:cNvPicPr>
            <a:picLocks noChangeAspect="1"/>
          </p:cNvPicPr>
          <p:nvPr/>
        </p:nvPicPr>
        <p:blipFill>
          <a:blip r:embed="rId3" cstate="print"/>
          <a:srcRect l="4322" t="2751" r="4322" b="14300"/>
          <a:stretch>
            <a:fillRect/>
          </a:stretch>
        </p:blipFill>
        <p:spPr>
          <a:xfrm>
            <a:off x="2915816" y="3559250"/>
            <a:ext cx="2736304" cy="31789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урока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052736"/>
            <a:ext cx="7920038" cy="17272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заранее запланированный конечный результат обучения, развития и воспитания учащихся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2915816" y="2204864"/>
            <a:ext cx="3457575" cy="648072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467544" y="4437112"/>
            <a:ext cx="3816350" cy="8636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latin typeface="Calibri" pitchFamily="34" charset="0"/>
              </a:rPr>
              <a:t>образовательные</a:t>
            </a: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2627784" y="5661248"/>
            <a:ext cx="3816350" cy="8636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latin typeface="Calibri" pitchFamily="34" charset="0"/>
              </a:rPr>
              <a:t>развивающие</a:t>
            </a: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4860032" y="4365104"/>
            <a:ext cx="3816350" cy="863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latin typeface="Calibri" pitchFamily="34" charset="0"/>
              </a:rPr>
              <a:t>воспитательные</a:t>
            </a:r>
          </a:p>
        </p:txBody>
      </p:sp>
      <p:sp>
        <p:nvSpPr>
          <p:cNvPr id="32776" name="Line 11"/>
          <p:cNvSpPr>
            <a:spLocks noChangeShapeType="1"/>
          </p:cNvSpPr>
          <p:nvPr/>
        </p:nvSpPr>
        <p:spPr bwMode="auto">
          <a:xfrm>
            <a:off x="4572000" y="3789040"/>
            <a:ext cx="0" cy="187223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2777" name="Line 12"/>
          <p:cNvSpPr>
            <a:spLocks noChangeShapeType="1"/>
          </p:cNvSpPr>
          <p:nvPr/>
        </p:nvSpPr>
        <p:spPr bwMode="auto">
          <a:xfrm flipH="1">
            <a:off x="2051718" y="3789040"/>
            <a:ext cx="1584177" cy="57606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auto">
          <a:xfrm>
            <a:off x="5796136" y="3789040"/>
            <a:ext cx="1368425" cy="57683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915816" y="3140968"/>
            <a:ext cx="3457575" cy="648072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572000" y="28529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07288" cy="4905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8229600" cy="187220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Образовательные задачи урока состоят в усвоении учащимися определённой системы знаний, формировании на основе этих знаний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специальных умений 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навыков.</a:t>
            </a:r>
          </a:p>
          <a:p>
            <a:pPr>
              <a:lnSpc>
                <a:spcPct val="9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3717032"/>
            <a:ext cx="8639826" cy="2520279"/>
            <a:chOff x="1469" y="1377"/>
            <a:chExt cx="2842" cy="288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1575" y="137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gray">
            <a:xfrm>
              <a:off x="1595" y="1402"/>
              <a:ext cx="2619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Образовательные</a:t>
              </a:r>
              <a:r>
                <a:rPr lang="ru-RU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</a:p>
            <a:p>
              <a:pPr eaLnBrk="0" hangingPunct="0">
                <a:defRPr/>
              </a:pPr>
              <a:r>
                <a:rPr lang="ru-RU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Усвоение учащимися понятия…</a:t>
              </a:r>
            </a:p>
            <a:p>
              <a:pPr eaLnBrk="0" hangingPunct="0">
                <a:defRPr/>
              </a:pPr>
              <a:r>
                <a:rPr lang="ru-RU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Познакомить учащихся с…</a:t>
              </a:r>
            </a:p>
            <a:p>
              <a:pPr eaLnBrk="0" hangingPunct="0">
                <a:defRPr/>
              </a:pPr>
              <a:r>
                <a:rPr lang="ru-RU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Обеспечить понимание учащимися…</a:t>
              </a:r>
            </a:p>
            <a:p>
              <a:pPr eaLnBrk="0" hangingPunct="0">
                <a:defRPr/>
              </a:pPr>
              <a:r>
                <a:rPr lang="ru-RU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Обобщить и систематизировать материал по теме…</a:t>
              </a:r>
            </a:p>
            <a:p>
              <a:pPr eaLnBrk="0" hangingPunct="0">
                <a:defRPr/>
              </a:pPr>
              <a:r>
                <a:rPr lang="ru-RU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Ознакомить учащихся с …</a:t>
              </a:r>
              <a:endPara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gray">
            <a:xfrm>
              <a:off x="1469" y="1406"/>
              <a:ext cx="67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4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772816"/>
            <a:ext cx="8229600" cy="11430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Развивающие задачи урока – отражают основные умения, которые вырабатываются на данном занятии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69269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 задачи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23528" y="3212981"/>
            <a:ext cx="8424936" cy="2878885"/>
            <a:chOff x="1472" y="2366"/>
            <a:chExt cx="2811" cy="547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" name="AutoShape 14"/>
            <p:cNvSpPr>
              <a:spLocks noChangeArrowheads="1"/>
            </p:cNvSpPr>
            <p:nvPr/>
          </p:nvSpPr>
          <p:spPr bwMode="gray">
            <a:xfrm>
              <a:off x="1520" y="2407"/>
              <a:ext cx="2760" cy="5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gray">
            <a:xfrm>
              <a:off x="1680" y="2414"/>
              <a:ext cx="2603" cy="4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</a:rPr>
                <a:t>Развивающие</a:t>
              </a:r>
              <a:r>
                <a:rPr lang="ru-RU" b="1" dirty="0" smtClean="0"/>
                <a:t> 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у школьников познавательной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компетенции …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развитие речи как показателя интеллектуального и общего   </a:t>
              </a:r>
            </a:p>
            <a:p>
              <a:pPr eaLnBrk="0" hangingPunct="0"/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развития…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азвивать мышление…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развитие сенсорной сферы..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развитие двигательной сферы..</a:t>
              </a:r>
            </a:p>
            <a:p>
              <a:pPr eaLnBrk="0" hangingPunct="0">
                <a:buFont typeface="Arial" pitchFamily="34" charset="0"/>
                <a:buChar char="•"/>
              </a:pPr>
              <a:endParaRPr lang="en-US" b="1" dirty="0"/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gray">
            <a:xfrm>
              <a:off x="1472" y="2366"/>
              <a:ext cx="65" cy="1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4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340768"/>
            <a:ext cx="8424936" cy="237626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Воспитательные задачи – охватывают все направления воспитания: умственное, нравственное, трудовое, экологическое, эстетическое, правовое и т.д.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 урока предполагают получение учащимися нравственных ценностей из содержания учебного материала урока.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997200"/>
            <a:ext cx="8675688" cy="16557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4868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07504" y="3933056"/>
            <a:ext cx="8280920" cy="2431424"/>
            <a:chOff x="1472" y="1886"/>
            <a:chExt cx="2800" cy="301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5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i="1" dirty="0" smtClean="0">
                  <a:solidFill>
                    <a:schemeClr val="accent3">
                      <a:lumMod val="50000"/>
                    </a:schemeClr>
                  </a:solidFill>
                </a:rPr>
                <a:t>Воспитательные</a:t>
              </a:r>
              <a:r>
                <a:rPr lang="ru-RU" b="1" dirty="0" smtClean="0"/>
                <a:t> 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воспитывать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чувство ответственности каждого школьника за собственную деятельность и деятельность всего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класса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способствовать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сплочению команды, класса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отражение аспектов нравственного и эстетического воспитания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gray">
            <a:xfrm>
              <a:off x="1472" y="1886"/>
              <a:ext cx="64" cy="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4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Типология уроков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сущности и структуры урока приводит, к выводу, что урок является сложным педагогическим объектом. Как и всякие сложные объекты, уроки могут бить разделены на типы по различным признакам.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В теории и практике обучения ведущее значение отводится следующим типологиям уроков: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 основной дидактической цели;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 основному способу их проведения;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 основным этапам учебного процесса. </a:t>
            </a:r>
          </a:p>
          <a:p>
            <a:pPr>
              <a:lnSpc>
                <a:spcPct val="90000"/>
              </a:lnSpc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недостатки уроков</a:t>
            </a:r>
          </a:p>
        </p:txBody>
      </p:sp>
      <p:sp>
        <p:nvSpPr>
          <p:cNvPr id="129027" name="Rectangle 3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94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объявляется тема  и цель урока;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Используются  однообразные, в основном репродуктивные методы обучения;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учитываются индивидуальные и возрастные особенности учащихся;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всегда даются  ясные инструктажи по выполнению заданий, не ставятся чёткие  учебные вопросы и задачи;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урок не включаются  вопросы, содержащие изученный ранее материал(задачи, орфограммы и т.д.);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учащихся  не  требуют исчерпывающих ответов;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Отсутствуют задания, способствующие развитию информационной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познавательной компетенции;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используются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задания;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Отсутствует система обратной связи учитель-ученик;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Используются однообразные и не эффективные  формы проверки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самостоятельных работ;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Отсутствуют задания, способствующие  развитию  у учащихся умения делать самоанализ своей деятельности;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Не запрограммирована динамика урока (как в прямом, так и в переносном смысле)  не проводится динамическая пауза с конкретными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валеологическими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задачами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(профилактика утомления глаз, правильное дыхание, переключение и восстановление внимания и т.п.);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подводятся итоги урока ( отсутствует рефлексия);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используются воспитательные  возможности оценки;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продумывается  дозировка и  дифференциация  домашних заданий. Отсутствует инструктаж к выполнению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нет записи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 доске и в дневнике;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используется наглядность и средства ИКТ 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Типология  уроков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основной дидактической цели выделяют такие типы уроков: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урок ознакомления с новым материалом;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урок закрепления изученного;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урок применения знаний и умений;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урок обобщения и систематизации знаний;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урок проверки и коррекции знаний и умений;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комбинированный урок</a:t>
            </a:r>
          </a:p>
          <a:p>
            <a:pPr algn="just">
              <a:lnSpc>
                <a:spcPct val="80000"/>
              </a:lnSpc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Типология  уроков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основному способу проведения уроки  подразделяют на уроки: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в форме беседы;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лекции;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экскурсии;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киноуроки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самостоятельная работа учащихся;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лабораторные и практические работы;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сочетание различных форм занятий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Типология  уроков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467544" y="1496398"/>
            <a:ext cx="79208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же за основу типологии, берутся основные этапы учебного процесса, то выделяют уроки: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-вводные;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-первичного ознакомления материалом;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-образования понятий, установления законов и правил;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-применения полученных правил на практике;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-повторения и обобщения;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-контрольные;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-смешанные или комбинированные.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57158" y="566739"/>
            <a:ext cx="4429156" cy="634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800" b="1" dirty="0">
              <a:solidFill>
                <a:srgbClr val="FFFF66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Урок - экскурсия;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Урок - семинар;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Дидактическая игра;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Анализ ситуаций;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Устный опрос;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Письменный опрос;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Контрольная работа;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Урок-зачет;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11188" y="333375"/>
            <a:ext cx="807720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(формы) 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00562" y="548680"/>
            <a:ext cx="4357718" cy="65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800" b="1" dirty="0">
              <a:solidFill>
                <a:srgbClr val="FFFF66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</a:rPr>
              <a:t>Урок </a:t>
            </a:r>
            <a:r>
              <a:rPr lang="ru-RU" sz="2800" b="1" dirty="0">
                <a:latin typeface="Times New Roman" pitchFamily="18" charset="0"/>
              </a:rPr>
              <a:t>- поиск;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Проектный </a:t>
            </a:r>
            <a:r>
              <a:rPr lang="ru-RU" sz="2800" b="1" dirty="0" smtClean="0">
                <a:latin typeface="Times New Roman" pitchFamily="18" charset="0"/>
              </a:rPr>
              <a:t>урок;</a:t>
            </a:r>
            <a:endParaRPr lang="ru-RU" sz="2800" b="1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Урок - </a:t>
            </a:r>
            <a:r>
              <a:rPr lang="ru-RU" sz="2800" b="1" dirty="0" smtClean="0">
                <a:latin typeface="Times New Roman" pitchFamily="18" charset="0"/>
              </a:rPr>
              <a:t>экспедиция;</a:t>
            </a:r>
            <a:endParaRPr lang="ru-RU" sz="2800" b="1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Урок </a:t>
            </a:r>
            <a:r>
              <a:rPr lang="ru-RU" sz="2800" b="1" dirty="0" smtClean="0">
                <a:latin typeface="Times New Roman" pitchFamily="18" charset="0"/>
              </a:rPr>
              <a:t>-лекция;</a:t>
            </a:r>
            <a:endParaRPr lang="ru-RU" sz="2800" b="1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</a:rPr>
              <a:t>Урок </a:t>
            </a:r>
            <a:r>
              <a:rPr lang="ru-RU" sz="2800" b="1" dirty="0" err="1" smtClean="0">
                <a:latin typeface="Times New Roman" pitchFamily="18" charset="0"/>
              </a:rPr>
              <a:t>взаимообучения</a:t>
            </a:r>
            <a:r>
              <a:rPr lang="ru-RU" sz="2800" b="1" dirty="0" smtClean="0">
                <a:latin typeface="Times New Roman" pitchFamily="18" charset="0"/>
              </a:rPr>
              <a:t>;</a:t>
            </a:r>
            <a:endParaRPr lang="ru-RU" sz="2800" b="1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Урок </a:t>
            </a:r>
            <a:r>
              <a:rPr lang="ru-RU" sz="2800" b="1" dirty="0">
                <a:latin typeface="Symbol" pitchFamily="18" charset="2"/>
              </a:rPr>
              <a:t>-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пресс-конференция;</a:t>
            </a:r>
            <a:endParaRPr lang="ru-RU" sz="2800" b="1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Проблемно-обучающий зачет </a:t>
            </a:r>
          </a:p>
          <a:p>
            <a:pPr eaLnBrk="0" hangingPunct="0">
              <a:spcBef>
                <a:spcPct val="50000"/>
              </a:spcBef>
            </a:pPr>
            <a:endParaRPr lang="ru-RU" sz="2800" b="1" dirty="0"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utoUpdateAnimBg="0" advAuto="0"/>
      <p:bldP spid="69636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Связь между работоспособностью учащихся и временем урока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57422" y="2643182"/>
            <a:ext cx="5486400" cy="2971800"/>
            <a:chOff x="1440" y="4140"/>
            <a:chExt cx="8640" cy="4680"/>
          </a:xfrm>
        </p:grpSpPr>
        <p:sp>
          <p:nvSpPr>
            <p:cNvPr id="51214" name="Line 4"/>
            <p:cNvSpPr>
              <a:spLocks noChangeShapeType="1"/>
            </p:cNvSpPr>
            <p:nvPr/>
          </p:nvSpPr>
          <p:spPr bwMode="auto">
            <a:xfrm>
              <a:off x="1440" y="8820"/>
              <a:ext cx="8640" cy="0"/>
            </a:xfrm>
            <a:prstGeom prst="line">
              <a:avLst/>
            </a:prstGeom>
            <a:ln w="76200"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5" name="Line 5"/>
            <p:cNvSpPr>
              <a:spLocks noChangeShapeType="1"/>
            </p:cNvSpPr>
            <p:nvPr/>
          </p:nvSpPr>
          <p:spPr bwMode="auto">
            <a:xfrm flipV="1">
              <a:off x="1440" y="4140"/>
              <a:ext cx="0" cy="4680"/>
            </a:xfrm>
            <a:prstGeom prst="line">
              <a:avLst/>
            </a:prstGeom>
            <a:ln w="76200"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6" name="Line 6"/>
            <p:cNvSpPr>
              <a:spLocks noChangeShapeType="1"/>
            </p:cNvSpPr>
            <p:nvPr/>
          </p:nvSpPr>
          <p:spPr bwMode="auto">
            <a:xfrm>
              <a:off x="1440" y="4500"/>
              <a:ext cx="8460" cy="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7" name="Line 7"/>
            <p:cNvSpPr>
              <a:spLocks noChangeShapeType="1"/>
            </p:cNvSpPr>
            <p:nvPr/>
          </p:nvSpPr>
          <p:spPr bwMode="auto">
            <a:xfrm flipH="1">
              <a:off x="1440" y="4500"/>
              <a:ext cx="1620" cy="432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8" name="Line 8"/>
            <p:cNvSpPr>
              <a:spLocks noChangeShapeType="1"/>
            </p:cNvSpPr>
            <p:nvPr/>
          </p:nvSpPr>
          <p:spPr bwMode="auto">
            <a:xfrm>
              <a:off x="6480" y="4500"/>
              <a:ext cx="1980" cy="162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9" name="Line 9"/>
            <p:cNvSpPr>
              <a:spLocks noChangeShapeType="1"/>
            </p:cNvSpPr>
            <p:nvPr/>
          </p:nvSpPr>
          <p:spPr bwMode="auto">
            <a:xfrm>
              <a:off x="8460" y="6120"/>
              <a:ext cx="900" cy="180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20" name="Line 10"/>
            <p:cNvSpPr>
              <a:spLocks noChangeShapeType="1"/>
            </p:cNvSpPr>
            <p:nvPr/>
          </p:nvSpPr>
          <p:spPr bwMode="auto">
            <a:xfrm>
              <a:off x="9360" y="7920"/>
              <a:ext cx="0" cy="90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21" name="Line 11"/>
            <p:cNvSpPr>
              <a:spLocks noChangeShapeType="1"/>
            </p:cNvSpPr>
            <p:nvPr/>
          </p:nvSpPr>
          <p:spPr bwMode="auto">
            <a:xfrm>
              <a:off x="3060" y="4500"/>
              <a:ext cx="3420" cy="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51204" name="Line 12"/>
          <p:cNvSpPr>
            <a:spLocks noChangeShapeType="1"/>
          </p:cNvSpPr>
          <p:nvPr/>
        </p:nvSpPr>
        <p:spPr bwMode="auto">
          <a:xfrm>
            <a:off x="3348038" y="2852738"/>
            <a:ext cx="0" cy="266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1205" name="Line 13"/>
          <p:cNvSpPr>
            <a:spLocks noChangeShapeType="1"/>
          </p:cNvSpPr>
          <p:nvPr/>
        </p:nvSpPr>
        <p:spPr bwMode="auto">
          <a:xfrm>
            <a:off x="5508625" y="2924175"/>
            <a:ext cx="0" cy="273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1206" name="Line 14"/>
          <p:cNvSpPr>
            <a:spLocks noChangeShapeType="1"/>
          </p:cNvSpPr>
          <p:nvPr/>
        </p:nvSpPr>
        <p:spPr bwMode="auto">
          <a:xfrm>
            <a:off x="6804025" y="3860800"/>
            <a:ext cx="0" cy="172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1207" name="Text Box 15"/>
          <p:cNvSpPr txBox="1">
            <a:spLocks noChangeArrowheads="1"/>
          </p:cNvSpPr>
          <p:nvPr/>
        </p:nvSpPr>
        <p:spPr bwMode="auto">
          <a:xfrm>
            <a:off x="971550" y="2636838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max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08" name="Text Box 16"/>
          <p:cNvSpPr txBox="1">
            <a:spLocks noChangeArrowheads="1"/>
          </p:cNvSpPr>
          <p:nvPr/>
        </p:nvSpPr>
        <p:spPr bwMode="auto">
          <a:xfrm>
            <a:off x="1619250" y="5734050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 0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09" name="Text Box 17"/>
          <p:cNvSpPr txBox="1">
            <a:spLocks noChangeArrowheads="1"/>
          </p:cNvSpPr>
          <p:nvPr/>
        </p:nvSpPr>
        <p:spPr bwMode="auto">
          <a:xfrm>
            <a:off x="2771775" y="5734050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4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0" name="Text Box 18"/>
          <p:cNvSpPr txBox="1">
            <a:spLocks noChangeArrowheads="1"/>
          </p:cNvSpPr>
          <p:nvPr/>
        </p:nvSpPr>
        <p:spPr bwMode="auto">
          <a:xfrm>
            <a:off x="4859338" y="5734050"/>
            <a:ext cx="12239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23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1" name="Text Box 19"/>
          <p:cNvSpPr txBox="1">
            <a:spLocks noChangeArrowheads="1"/>
          </p:cNvSpPr>
          <p:nvPr/>
        </p:nvSpPr>
        <p:spPr bwMode="auto">
          <a:xfrm>
            <a:off x="6084888" y="5734050"/>
            <a:ext cx="12239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39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2" name="Text Box 20"/>
          <p:cNvSpPr txBox="1">
            <a:spLocks noChangeArrowheads="1"/>
          </p:cNvSpPr>
          <p:nvPr/>
        </p:nvSpPr>
        <p:spPr bwMode="auto">
          <a:xfrm>
            <a:off x="7092950" y="5734050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45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3" name="Text Box 21"/>
          <p:cNvSpPr txBox="1">
            <a:spLocks noChangeArrowheads="1"/>
          </p:cNvSpPr>
          <p:nvPr/>
        </p:nvSpPr>
        <p:spPr bwMode="auto">
          <a:xfrm>
            <a:off x="3492500" y="3213100"/>
            <a:ext cx="1800225" cy="2103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latin typeface="Times New Roman Cyr" pitchFamily="18" charset="0"/>
              </a:rPr>
              <a:t>19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latin typeface="Times New Roman Cyr" pitchFamily="18" charset="0"/>
              </a:rPr>
              <a:t>минут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интенсивности умственной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6500813"/>
            <a:ext cx="9794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2060848"/>
          <a:ext cx="734481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5-25 минута</a:t>
                      </a:r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lang="ru-RU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25-35 минута 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60-40 %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35-40 минута 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10 %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1" cy="6911492"/>
        </p:xfrm>
        <a:graphic>
          <a:graphicData uri="http://schemas.openxmlformats.org/drawingml/2006/table">
            <a:tbl>
              <a:tblPr/>
              <a:tblGrid>
                <a:gridCol w="1907704"/>
                <a:gridCol w="3150261"/>
                <a:gridCol w="4086036"/>
              </a:tblGrid>
              <a:tr h="1098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Традиционное  содержание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Содержание в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деятельностном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16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Приветствие, проверка готовности к уроку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Приветствие, проверка готовности к уроку, мотивация к учебной деятельности, настрой учащихся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3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 пройденного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Устная (письменная) работа, сообщение темы урока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имеющихся необходимых знаний завершается созданием проблемной ситуации, постановкой проблемы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нового материала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Изложение нового материала учителем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способов решения проблемы детьми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3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нового материала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материала посредством репродуктивной деятельности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первичным закреплением с элементами самоконтроля, самооценки. Включение нового знания в систему знаний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9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 задание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правило, формулировку  и объем определяет  учитель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рефлексии, самостоятельная постановка учащимися дальнейших целей обучения.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Оценочная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Обычно учитель  перечисляет оценки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оценок с комментированием,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самооценивание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взаимооценивание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эффективных методов и приёмов обучения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Лекция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Применение знаний на практике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Аудио и видео просмотр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Самостоятельное чтение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Групповое обсуждение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Демонстрация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212975"/>
            <a:ext cx="4104456" cy="331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74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уровня домашних заданий: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-Обязательный;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-Тренировочный; 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-Творческое задание</a:t>
            </a:r>
          </a:p>
          <a:p>
            <a:pPr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 для выполнения в группах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Индивидуальное задание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36588" y="908050"/>
            <a:ext cx="8007378" cy="34417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В настоящее время, к сожалению, большая часть педагогов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не стремится </a:t>
            </a:r>
            <a:r>
              <a:rPr lang="ru-RU" sz="2800" b="1" dirty="0" smtClean="0">
                <a:latin typeface="Times New Roman" pitchFamily="18" charset="0"/>
              </a:rPr>
              <a:t>к изменению стиля преподавания: «нет времени и сил самому постигать что-либо новое, да и нет в этом смысла. Традиционный урок – как родной человек, в нем все близко и понятно: пусть не всегда удовлетворяет современным требованиям, но зато на уроке – все знакомо, привычно, понятно – традиционно.»</a:t>
            </a: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endParaRPr lang="ru-RU" sz="2800" dirty="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724400"/>
            <a:ext cx="8229600" cy="1736725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Так может и не стоит ничего менять?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90600"/>
          </a:xfrm>
          <a:noFill/>
        </p:spPr>
        <p:txBody>
          <a:bodyPr lIns="92075" tIns="46038" rIns="92075" bIns="46038" anchor="b"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975"/>
            <a:ext cx="4608511" cy="5184775"/>
          </a:xfrm>
          <a:noFill/>
        </p:spPr>
        <p:txBody>
          <a:bodyPr lIns="92075" tIns="46038" rIns="92075" bIns="46038"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1. Ассоциативный ряд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2. Незаконченные предложения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3. Торт решений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4. Разговор на бумаге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5. Солнышко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6. Координаты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7. Лист обратной связи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8.Заключительная дискуссия </a:t>
            </a:r>
            <a:endParaRPr lang="ru-RU" sz="2400" b="1" dirty="0" smtClean="0">
              <a:latin typeface="Times New Roman Cyr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644008" y="1196975"/>
            <a:ext cx="4499992" cy="489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9. </a:t>
            </a:r>
            <a:r>
              <a:rPr lang="ru-RU" sz="2400" b="1" dirty="0" smtClean="0">
                <a:latin typeface="Times New Roman" pitchFamily="18" charset="0"/>
              </a:rPr>
              <a:t>Выбери дистанцию </a:t>
            </a:r>
            <a:endParaRPr lang="ru-RU" sz="2400" b="1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10. </a:t>
            </a:r>
            <a:r>
              <a:rPr lang="ru-RU" sz="2400" b="1" dirty="0" err="1" smtClean="0">
                <a:latin typeface="Times New Roman" pitchFamily="18" charset="0"/>
              </a:rPr>
              <a:t>Интепретация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изображений 11. </a:t>
            </a:r>
            <a:r>
              <a:rPr lang="ru-RU" sz="2400" b="1" dirty="0" smtClean="0">
                <a:latin typeface="Times New Roman" pitchFamily="18" charset="0"/>
              </a:rPr>
              <a:t>Свет молнии. </a:t>
            </a:r>
            <a:endParaRPr lang="ru-RU" sz="2400" b="1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12. </a:t>
            </a:r>
            <a:r>
              <a:rPr lang="ru-RU" sz="2400" b="1" dirty="0" smtClean="0">
                <a:latin typeface="Times New Roman" pitchFamily="18" charset="0"/>
              </a:rPr>
              <a:t>Письмо </a:t>
            </a:r>
            <a:r>
              <a:rPr lang="ru-RU" sz="2400" b="1" dirty="0">
                <a:latin typeface="Times New Roman" pitchFamily="18" charset="0"/>
              </a:rPr>
              <a:t>самому </a:t>
            </a:r>
            <a:r>
              <a:rPr lang="ru-RU" sz="2400" b="1" dirty="0" smtClean="0">
                <a:latin typeface="Times New Roman" pitchFamily="18" charset="0"/>
              </a:rPr>
              <a:t>себе </a:t>
            </a:r>
            <a:endParaRPr lang="ru-RU" sz="2400" b="1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13. </a:t>
            </a:r>
            <a:r>
              <a:rPr lang="ru-RU" sz="2400" b="1" dirty="0" smtClean="0">
                <a:latin typeface="Times New Roman" pitchFamily="18" charset="0"/>
              </a:rPr>
              <a:t>Ну </a:t>
            </a:r>
            <a:r>
              <a:rPr lang="ru-RU" sz="2400" b="1" dirty="0">
                <a:latin typeface="Times New Roman" pitchFamily="18" charset="0"/>
              </a:rPr>
              <a:t>что, как </a:t>
            </a:r>
            <a:r>
              <a:rPr lang="ru-RU" sz="2400" b="1" dirty="0" smtClean="0">
                <a:latin typeface="Times New Roman" pitchFamily="18" charset="0"/>
              </a:rPr>
              <a:t>прошло занятие? </a:t>
            </a:r>
            <a:endParaRPr lang="ru-RU" sz="2400" b="1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14. Барометр настроения </a:t>
            </a:r>
          </a:p>
          <a:p>
            <a:r>
              <a:rPr lang="ru-RU" sz="2400" b="1" dirty="0">
                <a:latin typeface="Times New Roman" pitchFamily="18" charset="0"/>
              </a:rPr>
              <a:t>15. </a:t>
            </a:r>
            <a:r>
              <a:rPr lang="ru-RU" sz="2400" b="1" dirty="0" smtClean="0">
                <a:latin typeface="Times New Roman" pitchFamily="18" charset="0"/>
              </a:rPr>
              <a:t>Телеграмма. </a:t>
            </a:r>
            <a:endParaRPr lang="ru-RU" sz="2400" b="1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16. </a:t>
            </a:r>
            <a:r>
              <a:rPr lang="ru-RU" sz="2400" b="1" dirty="0" smtClean="0">
                <a:latin typeface="Times New Roman" pitchFamily="18" charset="0"/>
              </a:rPr>
              <a:t>Памятки </a:t>
            </a:r>
            <a:endParaRPr lang="ru-RU" sz="2400" b="1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17. </a:t>
            </a:r>
            <a:r>
              <a:rPr lang="ru-RU" sz="2400" b="1" dirty="0" smtClean="0">
                <a:latin typeface="Times New Roman" pitchFamily="18" charset="0"/>
              </a:rPr>
              <a:t>Пейзаж </a:t>
            </a:r>
            <a:r>
              <a:rPr lang="ru-RU" sz="2400" b="1" dirty="0">
                <a:latin typeface="Times New Roman" pitchFamily="18" charset="0"/>
              </a:rPr>
              <a:t>- зеркало </a:t>
            </a:r>
            <a:r>
              <a:rPr lang="ru-RU" sz="2400" b="1" dirty="0" smtClean="0">
                <a:latin typeface="Times New Roman" pitchFamily="18" charset="0"/>
              </a:rPr>
              <a:t>настроения</a:t>
            </a:r>
          </a:p>
          <a:p>
            <a:r>
              <a:rPr lang="ru-RU" sz="2400" b="1" dirty="0" smtClean="0">
                <a:latin typeface="Times New Roman" pitchFamily="18" charset="0"/>
              </a:rPr>
              <a:t>18. </a:t>
            </a:r>
            <a:r>
              <a:rPr lang="ru-RU" sz="2400" b="1" dirty="0" err="1" smtClean="0">
                <a:latin typeface="Times New Roman" pitchFamily="18" charset="0"/>
              </a:rPr>
              <a:t>Цветодиагностика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</a:endParaRPr>
          </a:p>
          <a:p>
            <a:endParaRPr lang="ru-RU" sz="2400" b="1" dirty="0">
              <a:latin typeface="Times New Roman Cyr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Ель рефлексии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Каждая пара веток ёлки  – это позиция, по которой надо 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высказать свое мнение (снизу вверх):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Нижняя пара веток–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нас было важным и интересным…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Вторая пара веток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по этому вопросу мы получили конкретную информацию…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Третья пара веток 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нам было трудно (нам не понравилось)…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Четвёртая пара веток 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наша оценка педагогического совета…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Верхушка ели 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 нас было недостаточно…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6000"/>
          </a:blip>
          <a:srcRect b="-259"/>
          <a:stretch>
            <a:fillRect/>
          </a:stretch>
        </p:blipFill>
        <p:spPr bwMode="auto">
          <a:xfrm>
            <a:off x="6324838" y="4581128"/>
            <a:ext cx="281916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4-конечная звезда 6"/>
          <p:cNvSpPr/>
          <p:nvPr/>
        </p:nvSpPr>
        <p:spPr>
          <a:xfrm>
            <a:off x="7236296" y="5013176"/>
            <a:ext cx="216024" cy="216024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388424" y="6237312"/>
            <a:ext cx="216024" cy="144016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48264" y="5733256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956376" y="5517232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3" y="1124744"/>
            <a:ext cx="7632848" cy="5230812"/>
          </a:xfrm>
        </p:spPr>
        <p:txBody>
          <a:bodyPr rtlCol="0">
            <a:normAutofit fontScale="47500" lnSpcReduction="20000"/>
          </a:bodyPr>
          <a:lstStyle/>
          <a:p>
            <a:pPr marL="0" indent="4476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800" dirty="0" smtClean="0"/>
              <a:t>        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Любой урок – имеет огромный потенциал для решения новых задач.</a:t>
            </a:r>
          </a:p>
          <a:p>
            <a:pPr marL="0" indent="4476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Неоспоримо одно:  он должен быть жизненным, одушевленным личностью учителя.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1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Хоть выйди ты не в белый свет,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 поле за околицей, —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 идешь за кем-то вслед,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не запомнится.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Зато, куда б ты ни попал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 какой распутице,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та, что сам искал,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Вовек не позабудется.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5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1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Н.Рыленков</a:t>
            </a:r>
            <a:r>
              <a:rPr lang="ru-RU" sz="5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благодарностью всем коллегам, идущим по нелегкой учительской стезе….</a:t>
            </a:r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2564904"/>
            <a:ext cx="4857750" cy="370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7" name="Rectang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Проблемы</a:t>
            </a:r>
          </a:p>
        </p:txBody>
      </p:sp>
      <p:sp>
        <p:nvSpPr>
          <p:cNvPr id="12290" name="Rectangle 7"/>
          <p:cNvSpPr>
            <a:spLocks noGrp="1" noChangeArrowheads="1"/>
          </p:cNvSpPr>
          <p:nvPr>
            <p:ph idx="1"/>
          </p:nvPr>
        </p:nvSpPr>
        <p:spPr>
          <a:xfrm>
            <a:off x="539552" y="1285860"/>
            <a:ext cx="8226425" cy="31522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</a:rPr>
              <a:t>Каким должен быть урок?</a:t>
            </a:r>
          </a:p>
          <a:p>
            <a:r>
              <a:rPr lang="ru-RU" b="1" dirty="0" smtClean="0">
                <a:latin typeface="Times New Roman" pitchFamily="18" charset="0"/>
              </a:rPr>
              <a:t>Что значит хороший урок?</a:t>
            </a:r>
          </a:p>
          <a:p>
            <a:r>
              <a:rPr lang="ru-RU" b="1" dirty="0" smtClean="0">
                <a:latin typeface="Times New Roman" pitchFamily="18" charset="0"/>
              </a:rPr>
              <a:t>Что такое современный урок?</a:t>
            </a:r>
          </a:p>
          <a:p>
            <a:r>
              <a:rPr lang="ru-RU" b="1" dirty="0" smtClean="0">
                <a:latin typeface="Times New Roman" pitchFamily="18" charset="0"/>
              </a:rPr>
              <a:t>Что придает современность уроку?</a:t>
            </a:r>
          </a:p>
          <a:p>
            <a:r>
              <a:rPr lang="ru-RU" b="1" dirty="0" smtClean="0">
                <a:latin typeface="Times New Roman" pitchFamily="18" charset="0"/>
              </a:rPr>
              <a:t>Чем сегодняшний урок  отличается от вчерашнего?</a:t>
            </a:r>
          </a:p>
          <a:p>
            <a:pPr>
              <a:buFont typeface="Arial" pitchFamily="34" charset="0"/>
              <a:buNone/>
            </a:pPr>
            <a:endParaRPr lang="ru-RU" dirty="0" smtClean="0">
              <a:latin typeface="Times New Roman" pitchFamily="18" charset="0"/>
            </a:endParaRPr>
          </a:p>
        </p:txBody>
      </p: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971550" y="4797425"/>
            <a:ext cx="1800225" cy="1439863"/>
            <a:chOff x="240" y="384"/>
            <a:chExt cx="804" cy="576"/>
          </a:xfrm>
        </p:grpSpPr>
        <p:sp>
          <p:nvSpPr>
            <p:cNvPr id="12296" name="AutoShape 13"/>
            <p:cNvSpPr>
              <a:spLocks noChangeArrowheads="1"/>
            </p:cNvSpPr>
            <p:nvPr/>
          </p:nvSpPr>
          <p:spPr bwMode="auto">
            <a:xfrm flipH="1">
              <a:off x="903" y="640"/>
              <a:ext cx="85" cy="95"/>
            </a:xfrm>
            <a:custGeom>
              <a:avLst/>
              <a:gdLst>
                <a:gd name="T0" fmla="*/ 0 w 200"/>
                <a:gd name="T1" fmla="*/ 27 h 238"/>
                <a:gd name="T2" fmla="*/ 9 w 200"/>
                <a:gd name="T3" fmla="*/ 38 h 238"/>
                <a:gd name="T4" fmla="*/ 36 w 200"/>
                <a:gd name="T5" fmla="*/ 7 h 238"/>
                <a:gd name="T6" fmla="*/ 29 w 200"/>
                <a:gd name="T7" fmla="*/ 0 h 238"/>
                <a:gd name="T8" fmla="*/ 28 w 200"/>
                <a:gd name="T9" fmla="*/ 0 h 238"/>
                <a:gd name="T10" fmla="*/ 24 w 200"/>
                <a:gd name="T11" fmla="*/ 2 h 238"/>
                <a:gd name="T12" fmla="*/ 19 w 200"/>
                <a:gd name="T13" fmla="*/ 4 h 238"/>
                <a:gd name="T14" fmla="*/ 14 w 200"/>
                <a:gd name="T15" fmla="*/ 7 h 238"/>
                <a:gd name="T16" fmla="*/ 9 w 200"/>
                <a:gd name="T17" fmla="*/ 11 h 238"/>
                <a:gd name="T18" fmla="*/ 4 w 200"/>
                <a:gd name="T19" fmla="*/ 16 h 238"/>
                <a:gd name="T20" fmla="*/ 0 w 200"/>
                <a:gd name="T21" fmla="*/ 21 h 238"/>
                <a:gd name="T22" fmla="*/ 0 w 200"/>
                <a:gd name="T23" fmla="*/ 27 h 2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"/>
                <a:gd name="T37" fmla="*/ 0 h 238"/>
                <a:gd name="T38" fmla="*/ 200 w 200"/>
                <a:gd name="T39" fmla="*/ 238 h 2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" h="238">
                  <a:moveTo>
                    <a:pt x="0" y="171"/>
                  </a:moveTo>
                  <a:lnTo>
                    <a:pt x="49" y="238"/>
                  </a:lnTo>
                  <a:lnTo>
                    <a:pt x="200" y="46"/>
                  </a:lnTo>
                  <a:lnTo>
                    <a:pt x="161" y="0"/>
                  </a:lnTo>
                  <a:lnTo>
                    <a:pt x="153" y="3"/>
                  </a:lnTo>
                  <a:lnTo>
                    <a:pt x="135" y="12"/>
                  </a:lnTo>
                  <a:lnTo>
                    <a:pt x="107" y="26"/>
                  </a:lnTo>
                  <a:lnTo>
                    <a:pt x="77" y="46"/>
                  </a:lnTo>
                  <a:lnTo>
                    <a:pt x="46" y="70"/>
                  </a:lnTo>
                  <a:lnTo>
                    <a:pt x="21" y="100"/>
                  </a:lnTo>
                  <a:lnTo>
                    <a:pt x="3" y="133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14"/>
            <p:cNvSpPr>
              <a:spLocks noChangeArrowheads="1"/>
            </p:cNvSpPr>
            <p:nvPr/>
          </p:nvSpPr>
          <p:spPr bwMode="auto">
            <a:xfrm flipH="1">
              <a:off x="395" y="829"/>
              <a:ext cx="640" cy="121"/>
            </a:xfrm>
            <a:custGeom>
              <a:avLst/>
              <a:gdLst>
                <a:gd name="T0" fmla="*/ 269 w 1510"/>
                <a:gd name="T1" fmla="*/ 49 h 300"/>
                <a:gd name="T2" fmla="*/ 261 w 1510"/>
                <a:gd name="T3" fmla="*/ 48 h 300"/>
                <a:gd name="T4" fmla="*/ 248 w 1510"/>
                <a:gd name="T5" fmla="*/ 46 h 300"/>
                <a:gd name="T6" fmla="*/ 231 w 1510"/>
                <a:gd name="T7" fmla="*/ 45 h 300"/>
                <a:gd name="T8" fmla="*/ 213 w 1510"/>
                <a:gd name="T9" fmla="*/ 43 h 300"/>
                <a:gd name="T10" fmla="*/ 193 w 1510"/>
                <a:gd name="T11" fmla="*/ 41 h 300"/>
                <a:gd name="T12" fmla="*/ 175 w 1510"/>
                <a:gd name="T13" fmla="*/ 40 h 300"/>
                <a:gd name="T14" fmla="*/ 159 w 1510"/>
                <a:gd name="T15" fmla="*/ 39 h 300"/>
                <a:gd name="T16" fmla="*/ 150 w 1510"/>
                <a:gd name="T17" fmla="*/ 41 h 300"/>
                <a:gd name="T18" fmla="*/ 145 w 1510"/>
                <a:gd name="T19" fmla="*/ 45 h 300"/>
                <a:gd name="T20" fmla="*/ 141 w 1510"/>
                <a:gd name="T21" fmla="*/ 48 h 300"/>
                <a:gd name="T22" fmla="*/ 136 w 1510"/>
                <a:gd name="T23" fmla="*/ 48 h 300"/>
                <a:gd name="T24" fmla="*/ 131 w 1510"/>
                <a:gd name="T25" fmla="*/ 48 h 300"/>
                <a:gd name="T26" fmla="*/ 126 w 1510"/>
                <a:gd name="T27" fmla="*/ 46 h 300"/>
                <a:gd name="T28" fmla="*/ 122 w 1510"/>
                <a:gd name="T29" fmla="*/ 43 h 300"/>
                <a:gd name="T30" fmla="*/ 118 w 1510"/>
                <a:gd name="T31" fmla="*/ 38 h 300"/>
                <a:gd name="T32" fmla="*/ 0 w 1510"/>
                <a:gd name="T33" fmla="*/ 40 h 300"/>
                <a:gd name="T34" fmla="*/ 7 w 1510"/>
                <a:gd name="T35" fmla="*/ 22 h 300"/>
                <a:gd name="T36" fmla="*/ 9 w 1510"/>
                <a:gd name="T37" fmla="*/ 12 h 300"/>
                <a:gd name="T38" fmla="*/ 8 w 1510"/>
                <a:gd name="T39" fmla="*/ 4 h 300"/>
                <a:gd name="T40" fmla="*/ 14 w 1510"/>
                <a:gd name="T41" fmla="*/ 0 h 300"/>
                <a:gd name="T42" fmla="*/ 20 w 1510"/>
                <a:gd name="T43" fmla="*/ 0 h 300"/>
                <a:gd name="T44" fmla="*/ 28 w 1510"/>
                <a:gd name="T45" fmla="*/ 0 h 300"/>
                <a:gd name="T46" fmla="*/ 36 w 1510"/>
                <a:gd name="T47" fmla="*/ 0 h 300"/>
                <a:gd name="T48" fmla="*/ 45 w 1510"/>
                <a:gd name="T49" fmla="*/ 0 h 300"/>
                <a:gd name="T50" fmla="*/ 54 w 1510"/>
                <a:gd name="T51" fmla="*/ 0 h 300"/>
                <a:gd name="T52" fmla="*/ 62 w 1510"/>
                <a:gd name="T53" fmla="*/ 1 h 300"/>
                <a:gd name="T54" fmla="*/ 69 w 1510"/>
                <a:gd name="T55" fmla="*/ 1 h 300"/>
                <a:gd name="T56" fmla="*/ 75 w 1510"/>
                <a:gd name="T57" fmla="*/ 1 h 300"/>
                <a:gd name="T58" fmla="*/ 81 w 1510"/>
                <a:gd name="T59" fmla="*/ 1 h 300"/>
                <a:gd name="T60" fmla="*/ 89 w 1510"/>
                <a:gd name="T61" fmla="*/ 1 h 300"/>
                <a:gd name="T62" fmla="*/ 97 w 1510"/>
                <a:gd name="T63" fmla="*/ 1 h 300"/>
                <a:gd name="T64" fmla="*/ 106 w 1510"/>
                <a:gd name="T65" fmla="*/ 2 h 300"/>
                <a:gd name="T66" fmla="*/ 114 w 1510"/>
                <a:gd name="T67" fmla="*/ 3 h 300"/>
                <a:gd name="T68" fmla="*/ 123 w 1510"/>
                <a:gd name="T69" fmla="*/ 5 h 300"/>
                <a:gd name="T70" fmla="*/ 130 w 1510"/>
                <a:gd name="T71" fmla="*/ 8 h 300"/>
                <a:gd name="T72" fmla="*/ 140 w 1510"/>
                <a:gd name="T73" fmla="*/ 8 h 300"/>
                <a:gd name="T74" fmla="*/ 152 w 1510"/>
                <a:gd name="T75" fmla="*/ 3 h 300"/>
                <a:gd name="T76" fmla="*/ 163 w 1510"/>
                <a:gd name="T77" fmla="*/ 1 h 300"/>
                <a:gd name="T78" fmla="*/ 172 w 1510"/>
                <a:gd name="T79" fmla="*/ 0 h 300"/>
                <a:gd name="T80" fmla="*/ 179 w 1510"/>
                <a:gd name="T81" fmla="*/ 0 h 300"/>
                <a:gd name="T82" fmla="*/ 186 w 1510"/>
                <a:gd name="T83" fmla="*/ 1 h 300"/>
                <a:gd name="T84" fmla="*/ 192 w 1510"/>
                <a:gd name="T85" fmla="*/ 3 h 300"/>
                <a:gd name="T86" fmla="*/ 198 w 1510"/>
                <a:gd name="T87" fmla="*/ 4 h 300"/>
                <a:gd name="T88" fmla="*/ 203 w 1510"/>
                <a:gd name="T89" fmla="*/ 6 h 300"/>
                <a:gd name="T90" fmla="*/ 209 w 1510"/>
                <a:gd name="T91" fmla="*/ 8 h 300"/>
                <a:gd name="T92" fmla="*/ 214 w 1510"/>
                <a:gd name="T93" fmla="*/ 9 h 300"/>
                <a:gd name="T94" fmla="*/ 220 w 1510"/>
                <a:gd name="T95" fmla="*/ 10 h 300"/>
                <a:gd name="T96" fmla="*/ 226 w 1510"/>
                <a:gd name="T97" fmla="*/ 12 h 300"/>
                <a:gd name="T98" fmla="*/ 231 w 1510"/>
                <a:gd name="T99" fmla="*/ 12 h 300"/>
                <a:gd name="T100" fmla="*/ 236 w 1510"/>
                <a:gd name="T101" fmla="*/ 13 h 300"/>
                <a:gd name="T102" fmla="*/ 240 w 1510"/>
                <a:gd name="T103" fmla="*/ 13 h 300"/>
                <a:gd name="T104" fmla="*/ 244 w 1510"/>
                <a:gd name="T105" fmla="*/ 13 h 300"/>
                <a:gd name="T106" fmla="*/ 252 w 1510"/>
                <a:gd name="T107" fmla="*/ 10 h 300"/>
                <a:gd name="T108" fmla="*/ 260 w 1510"/>
                <a:gd name="T109" fmla="*/ 9 h 300"/>
                <a:gd name="T110" fmla="*/ 267 w 1510"/>
                <a:gd name="T111" fmla="*/ 9 h 300"/>
                <a:gd name="T112" fmla="*/ 269 w 1510"/>
                <a:gd name="T113" fmla="*/ 19 h 300"/>
                <a:gd name="T114" fmla="*/ 271 w 1510"/>
                <a:gd name="T115" fmla="*/ 42 h 3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0"/>
                <a:gd name="T175" fmla="*/ 0 h 300"/>
                <a:gd name="T176" fmla="*/ 1510 w 1510"/>
                <a:gd name="T177" fmla="*/ 300 h 3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0" h="300">
                  <a:moveTo>
                    <a:pt x="1510" y="300"/>
                  </a:moveTo>
                  <a:lnTo>
                    <a:pt x="1499" y="299"/>
                  </a:lnTo>
                  <a:lnTo>
                    <a:pt x="1480" y="297"/>
                  </a:lnTo>
                  <a:lnTo>
                    <a:pt x="1453" y="295"/>
                  </a:lnTo>
                  <a:lnTo>
                    <a:pt x="1419" y="291"/>
                  </a:lnTo>
                  <a:lnTo>
                    <a:pt x="1379" y="285"/>
                  </a:lnTo>
                  <a:lnTo>
                    <a:pt x="1335" y="280"/>
                  </a:lnTo>
                  <a:lnTo>
                    <a:pt x="1287" y="274"/>
                  </a:lnTo>
                  <a:lnTo>
                    <a:pt x="1236" y="269"/>
                  </a:lnTo>
                  <a:lnTo>
                    <a:pt x="1184" y="263"/>
                  </a:lnTo>
                  <a:lnTo>
                    <a:pt x="1130" y="257"/>
                  </a:lnTo>
                  <a:lnTo>
                    <a:pt x="1076" y="252"/>
                  </a:lnTo>
                  <a:lnTo>
                    <a:pt x="1023" y="247"/>
                  </a:lnTo>
                  <a:lnTo>
                    <a:pt x="973" y="243"/>
                  </a:lnTo>
                  <a:lnTo>
                    <a:pt x="926" y="241"/>
                  </a:lnTo>
                  <a:lnTo>
                    <a:pt x="883" y="239"/>
                  </a:lnTo>
                  <a:lnTo>
                    <a:pt x="845" y="239"/>
                  </a:lnTo>
                  <a:lnTo>
                    <a:pt x="834" y="254"/>
                  </a:lnTo>
                  <a:lnTo>
                    <a:pt x="823" y="266"/>
                  </a:lnTo>
                  <a:lnTo>
                    <a:pt x="809" y="277"/>
                  </a:lnTo>
                  <a:lnTo>
                    <a:pt x="796" y="285"/>
                  </a:lnTo>
                  <a:lnTo>
                    <a:pt x="783" y="292"/>
                  </a:lnTo>
                  <a:lnTo>
                    <a:pt x="769" y="295"/>
                  </a:lnTo>
                  <a:lnTo>
                    <a:pt x="755" y="297"/>
                  </a:lnTo>
                  <a:lnTo>
                    <a:pt x="741" y="297"/>
                  </a:lnTo>
                  <a:lnTo>
                    <a:pt x="727" y="294"/>
                  </a:lnTo>
                  <a:lnTo>
                    <a:pt x="714" y="289"/>
                  </a:lnTo>
                  <a:lnTo>
                    <a:pt x="701" y="283"/>
                  </a:lnTo>
                  <a:lnTo>
                    <a:pt x="688" y="274"/>
                  </a:lnTo>
                  <a:lnTo>
                    <a:pt x="677" y="263"/>
                  </a:lnTo>
                  <a:lnTo>
                    <a:pt x="666" y="250"/>
                  </a:lnTo>
                  <a:lnTo>
                    <a:pt x="656" y="236"/>
                  </a:lnTo>
                  <a:lnTo>
                    <a:pt x="648" y="218"/>
                  </a:lnTo>
                  <a:lnTo>
                    <a:pt x="0" y="247"/>
                  </a:lnTo>
                  <a:lnTo>
                    <a:pt x="64" y="157"/>
                  </a:lnTo>
                  <a:lnTo>
                    <a:pt x="41" y="137"/>
                  </a:lnTo>
                  <a:lnTo>
                    <a:pt x="56" y="102"/>
                  </a:lnTo>
                  <a:lnTo>
                    <a:pt x="53" y="71"/>
                  </a:lnTo>
                  <a:lnTo>
                    <a:pt x="59" y="36"/>
                  </a:lnTo>
                  <a:lnTo>
                    <a:pt x="47" y="28"/>
                  </a:lnTo>
                  <a:lnTo>
                    <a:pt x="61" y="3"/>
                  </a:lnTo>
                  <a:lnTo>
                    <a:pt x="75" y="3"/>
                  </a:lnTo>
                  <a:lnTo>
                    <a:pt x="92" y="3"/>
                  </a:lnTo>
                  <a:lnTo>
                    <a:pt x="110" y="3"/>
                  </a:lnTo>
                  <a:lnTo>
                    <a:pt x="131" y="2"/>
                  </a:lnTo>
                  <a:lnTo>
                    <a:pt x="154" y="2"/>
                  </a:lnTo>
                  <a:lnTo>
                    <a:pt x="177" y="2"/>
                  </a:lnTo>
                  <a:lnTo>
                    <a:pt x="203" y="3"/>
                  </a:lnTo>
                  <a:lnTo>
                    <a:pt x="228" y="3"/>
                  </a:lnTo>
                  <a:lnTo>
                    <a:pt x="252" y="3"/>
                  </a:lnTo>
                  <a:lnTo>
                    <a:pt x="277" y="3"/>
                  </a:lnTo>
                  <a:lnTo>
                    <a:pt x="301" y="3"/>
                  </a:lnTo>
                  <a:lnTo>
                    <a:pt x="324" y="4"/>
                  </a:lnTo>
                  <a:lnTo>
                    <a:pt x="346" y="4"/>
                  </a:lnTo>
                  <a:lnTo>
                    <a:pt x="367" y="5"/>
                  </a:lnTo>
                  <a:lnTo>
                    <a:pt x="385" y="5"/>
                  </a:lnTo>
                  <a:lnTo>
                    <a:pt x="400" y="6"/>
                  </a:lnTo>
                  <a:lnTo>
                    <a:pt x="416" y="6"/>
                  </a:lnTo>
                  <a:lnTo>
                    <a:pt x="433" y="7"/>
                  </a:lnTo>
                  <a:lnTo>
                    <a:pt x="452" y="6"/>
                  </a:lnTo>
                  <a:lnTo>
                    <a:pt x="473" y="6"/>
                  </a:lnTo>
                  <a:lnTo>
                    <a:pt x="495" y="6"/>
                  </a:lnTo>
                  <a:lnTo>
                    <a:pt x="518" y="6"/>
                  </a:lnTo>
                  <a:lnTo>
                    <a:pt x="541" y="7"/>
                  </a:lnTo>
                  <a:lnTo>
                    <a:pt x="566" y="9"/>
                  </a:lnTo>
                  <a:lnTo>
                    <a:pt x="590" y="11"/>
                  </a:lnTo>
                  <a:lnTo>
                    <a:pt x="614" y="14"/>
                  </a:lnTo>
                  <a:lnTo>
                    <a:pt x="638" y="18"/>
                  </a:lnTo>
                  <a:lnTo>
                    <a:pt x="661" y="24"/>
                  </a:lnTo>
                  <a:lnTo>
                    <a:pt x="684" y="30"/>
                  </a:lnTo>
                  <a:lnTo>
                    <a:pt x="705" y="39"/>
                  </a:lnTo>
                  <a:lnTo>
                    <a:pt x="725" y="50"/>
                  </a:lnTo>
                  <a:lnTo>
                    <a:pt x="744" y="63"/>
                  </a:lnTo>
                  <a:lnTo>
                    <a:pt x="781" y="46"/>
                  </a:lnTo>
                  <a:lnTo>
                    <a:pt x="816" y="32"/>
                  </a:lnTo>
                  <a:lnTo>
                    <a:pt x="848" y="20"/>
                  </a:lnTo>
                  <a:lnTo>
                    <a:pt x="879" y="11"/>
                  </a:lnTo>
                  <a:lnTo>
                    <a:pt x="906" y="5"/>
                  </a:lnTo>
                  <a:lnTo>
                    <a:pt x="931" y="1"/>
                  </a:lnTo>
                  <a:lnTo>
                    <a:pt x="955" y="0"/>
                  </a:lnTo>
                  <a:lnTo>
                    <a:pt x="977" y="0"/>
                  </a:lnTo>
                  <a:lnTo>
                    <a:pt x="998" y="1"/>
                  </a:lnTo>
                  <a:lnTo>
                    <a:pt x="1018" y="4"/>
                  </a:lnTo>
                  <a:lnTo>
                    <a:pt x="1036" y="7"/>
                  </a:lnTo>
                  <a:lnTo>
                    <a:pt x="1053" y="13"/>
                  </a:lnTo>
                  <a:lnTo>
                    <a:pt x="1070" y="17"/>
                  </a:lnTo>
                  <a:lnTo>
                    <a:pt x="1085" y="23"/>
                  </a:lnTo>
                  <a:lnTo>
                    <a:pt x="1100" y="28"/>
                  </a:lnTo>
                  <a:lnTo>
                    <a:pt x="1115" y="34"/>
                  </a:lnTo>
                  <a:lnTo>
                    <a:pt x="1130" y="38"/>
                  </a:lnTo>
                  <a:lnTo>
                    <a:pt x="1145" y="43"/>
                  </a:lnTo>
                  <a:lnTo>
                    <a:pt x="1161" y="47"/>
                  </a:lnTo>
                  <a:lnTo>
                    <a:pt x="1177" y="51"/>
                  </a:lnTo>
                  <a:lnTo>
                    <a:pt x="1195" y="56"/>
                  </a:lnTo>
                  <a:lnTo>
                    <a:pt x="1211" y="60"/>
                  </a:lnTo>
                  <a:lnTo>
                    <a:pt x="1228" y="65"/>
                  </a:lnTo>
                  <a:lnTo>
                    <a:pt x="1244" y="68"/>
                  </a:lnTo>
                  <a:lnTo>
                    <a:pt x="1259" y="71"/>
                  </a:lnTo>
                  <a:lnTo>
                    <a:pt x="1275" y="73"/>
                  </a:lnTo>
                  <a:lnTo>
                    <a:pt x="1289" y="75"/>
                  </a:lnTo>
                  <a:lnTo>
                    <a:pt x="1302" y="78"/>
                  </a:lnTo>
                  <a:lnTo>
                    <a:pt x="1315" y="79"/>
                  </a:lnTo>
                  <a:lnTo>
                    <a:pt x="1325" y="80"/>
                  </a:lnTo>
                  <a:lnTo>
                    <a:pt x="1335" y="80"/>
                  </a:lnTo>
                  <a:lnTo>
                    <a:pt x="1343" y="80"/>
                  </a:lnTo>
                  <a:lnTo>
                    <a:pt x="1359" y="77"/>
                  </a:lnTo>
                  <a:lnTo>
                    <a:pt x="1380" y="71"/>
                  </a:lnTo>
                  <a:lnTo>
                    <a:pt x="1403" y="65"/>
                  </a:lnTo>
                  <a:lnTo>
                    <a:pt x="1427" y="58"/>
                  </a:lnTo>
                  <a:lnTo>
                    <a:pt x="1449" y="55"/>
                  </a:lnTo>
                  <a:lnTo>
                    <a:pt x="1470" y="52"/>
                  </a:lnTo>
                  <a:lnTo>
                    <a:pt x="1485" y="56"/>
                  </a:lnTo>
                  <a:lnTo>
                    <a:pt x="1495" y="63"/>
                  </a:lnTo>
                  <a:lnTo>
                    <a:pt x="1498" y="113"/>
                  </a:lnTo>
                  <a:lnTo>
                    <a:pt x="1503" y="185"/>
                  </a:lnTo>
                  <a:lnTo>
                    <a:pt x="1507" y="255"/>
                  </a:lnTo>
                  <a:lnTo>
                    <a:pt x="1510" y="30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AutoShape 15"/>
            <p:cNvSpPr>
              <a:spLocks noChangeArrowheads="1"/>
            </p:cNvSpPr>
            <p:nvPr/>
          </p:nvSpPr>
          <p:spPr bwMode="auto">
            <a:xfrm flipH="1">
              <a:off x="240" y="384"/>
              <a:ext cx="805" cy="577"/>
            </a:xfrm>
            <a:custGeom>
              <a:avLst/>
              <a:gdLst>
                <a:gd name="T0" fmla="*/ 318 w 1896"/>
                <a:gd name="T1" fmla="*/ 83 h 1441"/>
                <a:gd name="T2" fmla="*/ 304 w 1896"/>
                <a:gd name="T3" fmla="*/ 79 h 1441"/>
                <a:gd name="T4" fmla="*/ 298 w 1896"/>
                <a:gd name="T5" fmla="*/ 49 h 1441"/>
                <a:gd name="T6" fmla="*/ 291 w 1896"/>
                <a:gd name="T7" fmla="*/ 32 h 1441"/>
                <a:gd name="T8" fmla="*/ 279 w 1896"/>
                <a:gd name="T9" fmla="*/ 16 h 1441"/>
                <a:gd name="T10" fmla="*/ 262 w 1896"/>
                <a:gd name="T11" fmla="*/ 5 h 1441"/>
                <a:gd name="T12" fmla="*/ 208 w 1896"/>
                <a:gd name="T13" fmla="*/ 6 h 1441"/>
                <a:gd name="T14" fmla="*/ 166 w 1896"/>
                <a:gd name="T15" fmla="*/ 23 h 1441"/>
                <a:gd name="T16" fmla="*/ 151 w 1896"/>
                <a:gd name="T17" fmla="*/ 7 h 1441"/>
                <a:gd name="T18" fmla="*/ 123 w 1896"/>
                <a:gd name="T19" fmla="*/ 0 h 1441"/>
                <a:gd name="T20" fmla="*/ 90 w 1896"/>
                <a:gd name="T21" fmla="*/ 5 h 1441"/>
                <a:gd name="T22" fmla="*/ 62 w 1896"/>
                <a:gd name="T23" fmla="*/ 25 h 1441"/>
                <a:gd name="T24" fmla="*/ 59 w 1896"/>
                <a:gd name="T25" fmla="*/ 52 h 1441"/>
                <a:gd name="T26" fmla="*/ 42 w 1896"/>
                <a:gd name="T27" fmla="*/ 70 h 1441"/>
                <a:gd name="T28" fmla="*/ 20 w 1896"/>
                <a:gd name="T29" fmla="*/ 80 h 1441"/>
                <a:gd name="T30" fmla="*/ 3 w 1896"/>
                <a:gd name="T31" fmla="*/ 100 h 1441"/>
                <a:gd name="T32" fmla="*/ 25 w 1896"/>
                <a:gd name="T33" fmla="*/ 132 h 1441"/>
                <a:gd name="T34" fmla="*/ 35 w 1896"/>
                <a:gd name="T35" fmla="*/ 113 h 1441"/>
                <a:gd name="T36" fmla="*/ 54 w 1896"/>
                <a:gd name="T37" fmla="*/ 107 h 1441"/>
                <a:gd name="T38" fmla="*/ 39 w 1896"/>
                <a:gd name="T39" fmla="*/ 119 h 1441"/>
                <a:gd name="T40" fmla="*/ 32 w 1896"/>
                <a:gd name="T41" fmla="*/ 152 h 1441"/>
                <a:gd name="T42" fmla="*/ 11 w 1896"/>
                <a:gd name="T43" fmla="*/ 177 h 1441"/>
                <a:gd name="T44" fmla="*/ 10 w 1896"/>
                <a:gd name="T45" fmla="*/ 192 h 1441"/>
                <a:gd name="T46" fmla="*/ 11 w 1896"/>
                <a:gd name="T47" fmla="*/ 200 h 1441"/>
                <a:gd name="T48" fmla="*/ 66 w 1896"/>
                <a:gd name="T49" fmla="*/ 203 h 1441"/>
                <a:gd name="T50" fmla="*/ 98 w 1896"/>
                <a:gd name="T51" fmla="*/ 200 h 1441"/>
                <a:gd name="T52" fmla="*/ 47 w 1896"/>
                <a:gd name="T53" fmla="*/ 202 h 1441"/>
                <a:gd name="T54" fmla="*/ 17 w 1896"/>
                <a:gd name="T55" fmla="*/ 195 h 1441"/>
                <a:gd name="T56" fmla="*/ 71 w 1896"/>
                <a:gd name="T57" fmla="*/ 195 h 1441"/>
                <a:gd name="T58" fmla="*/ 104 w 1896"/>
                <a:gd name="T59" fmla="*/ 194 h 1441"/>
                <a:gd name="T60" fmla="*/ 50 w 1896"/>
                <a:gd name="T61" fmla="*/ 194 h 1441"/>
                <a:gd name="T62" fmla="*/ 28 w 1896"/>
                <a:gd name="T63" fmla="*/ 188 h 1441"/>
                <a:gd name="T64" fmla="*/ 80 w 1896"/>
                <a:gd name="T65" fmla="*/ 189 h 1441"/>
                <a:gd name="T66" fmla="*/ 116 w 1896"/>
                <a:gd name="T67" fmla="*/ 191 h 1441"/>
                <a:gd name="T68" fmla="*/ 89 w 1896"/>
                <a:gd name="T69" fmla="*/ 186 h 1441"/>
                <a:gd name="T70" fmla="*/ 28 w 1896"/>
                <a:gd name="T71" fmla="*/ 187 h 1441"/>
                <a:gd name="T72" fmla="*/ 38 w 1896"/>
                <a:gd name="T73" fmla="*/ 182 h 1441"/>
                <a:gd name="T74" fmla="*/ 96 w 1896"/>
                <a:gd name="T75" fmla="*/ 181 h 1441"/>
                <a:gd name="T76" fmla="*/ 136 w 1896"/>
                <a:gd name="T77" fmla="*/ 191 h 1441"/>
                <a:gd name="T78" fmla="*/ 182 w 1896"/>
                <a:gd name="T79" fmla="*/ 182 h 1441"/>
                <a:gd name="T80" fmla="*/ 242 w 1896"/>
                <a:gd name="T81" fmla="*/ 192 h 1441"/>
                <a:gd name="T82" fmla="*/ 271 w 1896"/>
                <a:gd name="T83" fmla="*/ 189 h 1441"/>
                <a:gd name="T84" fmla="*/ 237 w 1896"/>
                <a:gd name="T85" fmla="*/ 221 h 1441"/>
                <a:gd name="T86" fmla="*/ 171 w 1896"/>
                <a:gd name="T87" fmla="*/ 213 h 1441"/>
                <a:gd name="T88" fmla="*/ 144 w 1896"/>
                <a:gd name="T89" fmla="*/ 224 h 1441"/>
                <a:gd name="T90" fmla="*/ 126 w 1896"/>
                <a:gd name="T91" fmla="*/ 216 h 1441"/>
                <a:gd name="T92" fmla="*/ 87 w 1896"/>
                <a:gd name="T93" fmla="*/ 211 h 1441"/>
                <a:gd name="T94" fmla="*/ 28 w 1896"/>
                <a:gd name="T95" fmla="*/ 215 h 1441"/>
                <a:gd name="T96" fmla="*/ 21 w 1896"/>
                <a:gd name="T97" fmla="*/ 210 h 1441"/>
                <a:gd name="T98" fmla="*/ 12 w 1896"/>
                <a:gd name="T99" fmla="*/ 207 h 1441"/>
                <a:gd name="T100" fmla="*/ 0 w 1896"/>
                <a:gd name="T101" fmla="*/ 221 h 1441"/>
                <a:gd name="T102" fmla="*/ 32 w 1896"/>
                <a:gd name="T103" fmla="*/ 223 h 1441"/>
                <a:gd name="T104" fmla="*/ 108 w 1896"/>
                <a:gd name="T105" fmla="*/ 217 h 1441"/>
                <a:gd name="T106" fmla="*/ 130 w 1896"/>
                <a:gd name="T107" fmla="*/ 225 h 1441"/>
                <a:gd name="T108" fmla="*/ 157 w 1896"/>
                <a:gd name="T109" fmla="*/ 220 h 1441"/>
                <a:gd name="T110" fmla="*/ 220 w 1896"/>
                <a:gd name="T111" fmla="*/ 225 h 1441"/>
                <a:gd name="T112" fmla="*/ 289 w 1896"/>
                <a:gd name="T113" fmla="*/ 225 h 1441"/>
                <a:gd name="T114" fmla="*/ 328 w 1896"/>
                <a:gd name="T115" fmla="*/ 125 h 14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96"/>
                <a:gd name="T175" fmla="*/ 0 h 1441"/>
                <a:gd name="T176" fmla="*/ 1896 w 1896"/>
                <a:gd name="T177" fmla="*/ 1441 h 14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96" h="1441">
                  <a:moveTo>
                    <a:pt x="1812" y="754"/>
                  </a:moveTo>
                  <a:lnTo>
                    <a:pt x="1803" y="691"/>
                  </a:lnTo>
                  <a:lnTo>
                    <a:pt x="1801" y="622"/>
                  </a:lnTo>
                  <a:lnTo>
                    <a:pt x="1803" y="556"/>
                  </a:lnTo>
                  <a:lnTo>
                    <a:pt x="1808" y="503"/>
                  </a:lnTo>
                  <a:lnTo>
                    <a:pt x="1799" y="507"/>
                  </a:lnTo>
                  <a:lnTo>
                    <a:pt x="1788" y="511"/>
                  </a:lnTo>
                  <a:lnTo>
                    <a:pt x="1778" y="516"/>
                  </a:lnTo>
                  <a:lnTo>
                    <a:pt x="1767" y="520"/>
                  </a:lnTo>
                  <a:lnTo>
                    <a:pt x="1754" y="525"/>
                  </a:lnTo>
                  <a:lnTo>
                    <a:pt x="1742" y="527"/>
                  </a:lnTo>
                  <a:lnTo>
                    <a:pt x="1730" y="528"/>
                  </a:lnTo>
                  <a:lnTo>
                    <a:pt x="1719" y="528"/>
                  </a:lnTo>
                  <a:lnTo>
                    <a:pt x="1709" y="523"/>
                  </a:lnTo>
                  <a:lnTo>
                    <a:pt x="1702" y="518"/>
                  </a:lnTo>
                  <a:lnTo>
                    <a:pt x="1696" y="510"/>
                  </a:lnTo>
                  <a:lnTo>
                    <a:pt x="1692" y="503"/>
                  </a:lnTo>
                  <a:lnTo>
                    <a:pt x="1689" y="494"/>
                  </a:lnTo>
                  <a:lnTo>
                    <a:pt x="1686" y="485"/>
                  </a:lnTo>
                  <a:lnTo>
                    <a:pt x="1685" y="477"/>
                  </a:lnTo>
                  <a:lnTo>
                    <a:pt x="1685" y="471"/>
                  </a:lnTo>
                  <a:lnTo>
                    <a:pt x="1683" y="460"/>
                  </a:lnTo>
                  <a:lnTo>
                    <a:pt x="1679" y="431"/>
                  </a:lnTo>
                  <a:lnTo>
                    <a:pt x="1671" y="392"/>
                  </a:lnTo>
                  <a:lnTo>
                    <a:pt x="1663" y="348"/>
                  </a:lnTo>
                  <a:lnTo>
                    <a:pt x="1659" y="326"/>
                  </a:lnTo>
                  <a:lnTo>
                    <a:pt x="1654" y="305"/>
                  </a:lnTo>
                  <a:lnTo>
                    <a:pt x="1647" y="286"/>
                  </a:lnTo>
                  <a:lnTo>
                    <a:pt x="1641" y="269"/>
                  </a:lnTo>
                  <a:lnTo>
                    <a:pt x="1636" y="256"/>
                  </a:lnTo>
                  <a:lnTo>
                    <a:pt x="1633" y="245"/>
                  </a:lnTo>
                  <a:lnTo>
                    <a:pt x="1629" y="238"/>
                  </a:lnTo>
                  <a:lnTo>
                    <a:pt x="1628" y="236"/>
                  </a:lnTo>
                  <a:lnTo>
                    <a:pt x="1626" y="230"/>
                  </a:lnTo>
                  <a:lnTo>
                    <a:pt x="1622" y="216"/>
                  </a:lnTo>
                  <a:lnTo>
                    <a:pt x="1614" y="201"/>
                  </a:lnTo>
                  <a:lnTo>
                    <a:pt x="1604" y="190"/>
                  </a:lnTo>
                  <a:lnTo>
                    <a:pt x="1598" y="176"/>
                  </a:lnTo>
                  <a:lnTo>
                    <a:pt x="1591" y="162"/>
                  </a:lnTo>
                  <a:lnTo>
                    <a:pt x="1585" y="151"/>
                  </a:lnTo>
                  <a:lnTo>
                    <a:pt x="1579" y="142"/>
                  </a:lnTo>
                  <a:lnTo>
                    <a:pt x="1572" y="132"/>
                  </a:lnTo>
                  <a:lnTo>
                    <a:pt x="1566" y="122"/>
                  </a:lnTo>
                  <a:lnTo>
                    <a:pt x="1557" y="113"/>
                  </a:lnTo>
                  <a:lnTo>
                    <a:pt x="1546" y="103"/>
                  </a:lnTo>
                  <a:lnTo>
                    <a:pt x="1535" y="89"/>
                  </a:lnTo>
                  <a:lnTo>
                    <a:pt x="1524" y="79"/>
                  </a:lnTo>
                  <a:lnTo>
                    <a:pt x="1514" y="72"/>
                  </a:lnTo>
                  <a:lnTo>
                    <a:pt x="1506" y="67"/>
                  </a:lnTo>
                  <a:lnTo>
                    <a:pt x="1498" y="63"/>
                  </a:lnTo>
                  <a:lnTo>
                    <a:pt x="1492" y="59"/>
                  </a:lnTo>
                  <a:lnTo>
                    <a:pt x="1487" y="54"/>
                  </a:lnTo>
                  <a:lnTo>
                    <a:pt x="1482" y="47"/>
                  </a:lnTo>
                  <a:lnTo>
                    <a:pt x="1453" y="32"/>
                  </a:lnTo>
                  <a:lnTo>
                    <a:pt x="1421" y="21"/>
                  </a:lnTo>
                  <a:lnTo>
                    <a:pt x="1389" y="12"/>
                  </a:lnTo>
                  <a:lnTo>
                    <a:pt x="1356" y="8"/>
                  </a:lnTo>
                  <a:lnTo>
                    <a:pt x="1323" y="7"/>
                  </a:lnTo>
                  <a:lnTo>
                    <a:pt x="1289" y="8"/>
                  </a:lnTo>
                  <a:lnTo>
                    <a:pt x="1256" y="12"/>
                  </a:lnTo>
                  <a:lnTo>
                    <a:pt x="1222" y="19"/>
                  </a:lnTo>
                  <a:lnTo>
                    <a:pt x="1188" y="27"/>
                  </a:lnTo>
                  <a:lnTo>
                    <a:pt x="1155" y="38"/>
                  </a:lnTo>
                  <a:lnTo>
                    <a:pt x="1121" y="52"/>
                  </a:lnTo>
                  <a:lnTo>
                    <a:pt x="1089" y="65"/>
                  </a:lnTo>
                  <a:lnTo>
                    <a:pt x="1058" y="81"/>
                  </a:lnTo>
                  <a:lnTo>
                    <a:pt x="1027" y="98"/>
                  </a:lnTo>
                  <a:lnTo>
                    <a:pt x="996" y="115"/>
                  </a:lnTo>
                  <a:lnTo>
                    <a:pt x="968" y="133"/>
                  </a:lnTo>
                  <a:lnTo>
                    <a:pt x="951" y="144"/>
                  </a:lnTo>
                  <a:lnTo>
                    <a:pt x="936" y="147"/>
                  </a:lnTo>
                  <a:lnTo>
                    <a:pt x="922" y="144"/>
                  </a:lnTo>
                  <a:lnTo>
                    <a:pt x="909" y="137"/>
                  </a:lnTo>
                  <a:lnTo>
                    <a:pt x="899" y="127"/>
                  </a:lnTo>
                  <a:lnTo>
                    <a:pt x="890" y="115"/>
                  </a:lnTo>
                  <a:lnTo>
                    <a:pt x="882" y="103"/>
                  </a:lnTo>
                  <a:lnTo>
                    <a:pt x="875" y="92"/>
                  </a:lnTo>
                  <a:lnTo>
                    <a:pt x="868" y="78"/>
                  </a:lnTo>
                  <a:lnTo>
                    <a:pt x="858" y="65"/>
                  </a:lnTo>
                  <a:lnTo>
                    <a:pt x="847" y="53"/>
                  </a:lnTo>
                  <a:lnTo>
                    <a:pt x="835" y="43"/>
                  </a:lnTo>
                  <a:lnTo>
                    <a:pt x="821" y="34"/>
                  </a:lnTo>
                  <a:lnTo>
                    <a:pt x="806" y="25"/>
                  </a:lnTo>
                  <a:lnTo>
                    <a:pt x="790" y="19"/>
                  </a:lnTo>
                  <a:lnTo>
                    <a:pt x="773" y="13"/>
                  </a:lnTo>
                  <a:lnTo>
                    <a:pt x="756" y="9"/>
                  </a:lnTo>
                  <a:lnTo>
                    <a:pt x="738" y="5"/>
                  </a:lnTo>
                  <a:lnTo>
                    <a:pt x="720" y="3"/>
                  </a:lnTo>
                  <a:lnTo>
                    <a:pt x="701" y="1"/>
                  </a:lnTo>
                  <a:lnTo>
                    <a:pt x="683" y="0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1"/>
                  </a:lnTo>
                  <a:lnTo>
                    <a:pt x="606" y="1"/>
                  </a:lnTo>
                  <a:lnTo>
                    <a:pt x="582" y="3"/>
                  </a:lnTo>
                  <a:lnTo>
                    <a:pt x="561" y="8"/>
                  </a:lnTo>
                  <a:lnTo>
                    <a:pt x="539" y="13"/>
                  </a:lnTo>
                  <a:lnTo>
                    <a:pt x="517" y="21"/>
                  </a:lnTo>
                  <a:lnTo>
                    <a:pt x="497" y="31"/>
                  </a:lnTo>
                  <a:lnTo>
                    <a:pt x="477" y="41"/>
                  </a:lnTo>
                  <a:lnTo>
                    <a:pt x="457" y="53"/>
                  </a:lnTo>
                  <a:lnTo>
                    <a:pt x="440" y="66"/>
                  </a:lnTo>
                  <a:lnTo>
                    <a:pt x="422" y="79"/>
                  </a:lnTo>
                  <a:lnTo>
                    <a:pt x="406" y="93"/>
                  </a:lnTo>
                  <a:lnTo>
                    <a:pt x="389" y="109"/>
                  </a:lnTo>
                  <a:lnTo>
                    <a:pt x="374" y="124"/>
                  </a:lnTo>
                  <a:lnTo>
                    <a:pt x="360" y="140"/>
                  </a:lnTo>
                  <a:lnTo>
                    <a:pt x="347" y="156"/>
                  </a:lnTo>
                  <a:lnTo>
                    <a:pt x="334" y="172"/>
                  </a:lnTo>
                  <a:lnTo>
                    <a:pt x="325" y="194"/>
                  </a:lnTo>
                  <a:lnTo>
                    <a:pt x="318" y="214"/>
                  </a:lnTo>
                  <a:lnTo>
                    <a:pt x="313" y="233"/>
                  </a:lnTo>
                  <a:lnTo>
                    <a:pt x="310" y="250"/>
                  </a:lnTo>
                  <a:lnTo>
                    <a:pt x="310" y="268"/>
                  </a:lnTo>
                  <a:lnTo>
                    <a:pt x="314" y="285"/>
                  </a:lnTo>
                  <a:lnTo>
                    <a:pt x="320" y="303"/>
                  </a:lnTo>
                  <a:lnTo>
                    <a:pt x="329" y="322"/>
                  </a:lnTo>
                  <a:lnTo>
                    <a:pt x="324" y="340"/>
                  </a:lnTo>
                  <a:lnTo>
                    <a:pt x="325" y="371"/>
                  </a:lnTo>
                  <a:lnTo>
                    <a:pt x="325" y="406"/>
                  </a:lnTo>
                  <a:lnTo>
                    <a:pt x="316" y="436"/>
                  </a:lnTo>
                  <a:lnTo>
                    <a:pt x="299" y="434"/>
                  </a:lnTo>
                  <a:lnTo>
                    <a:pt x="283" y="434"/>
                  </a:lnTo>
                  <a:lnTo>
                    <a:pt x="266" y="435"/>
                  </a:lnTo>
                  <a:lnTo>
                    <a:pt x="251" y="436"/>
                  </a:lnTo>
                  <a:lnTo>
                    <a:pt x="236" y="439"/>
                  </a:lnTo>
                  <a:lnTo>
                    <a:pt x="221" y="443"/>
                  </a:lnTo>
                  <a:lnTo>
                    <a:pt x="207" y="449"/>
                  </a:lnTo>
                  <a:lnTo>
                    <a:pt x="193" y="454"/>
                  </a:lnTo>
                  <a:lnTo>
                    <a:pt x="180" y="461"/>
                  </a:lnTo>
                  <a:lnTo>
                    <a:pt x="167" y="469"/>
                  </a:lnTo>
                  <a:lnTo>
                    <a:pt x="153" y="476"/>
                  </a:lnTo>
                  <a:lnTo>
                    <a:pt x="140" y="485"/>
                  </a:lnTo>
                  <a:lnTo>
                    <a:pt x="127" y="493"/>
                  </a:lnTo>
                  <a:lnTo>
                    <a:pt x="114" y="502"/>
                  </a:lnTo>
                  <a:lnTo>
                    <a:pt x="102" y="510"/>
                  </a:lnTo>
                  <a:lnTo>
                    <a:pt x="89" y="519"/>
                  </a:lnTo>
                  <a:lnTo>
                    <a:pt x="73" y="532"/>
                  </a:lnTo>
                  <a:lnTo>
                    <a:pt x="59" y="545"/>
                  </a:lnTo>
                  <a:lnTo>
                    <a:pt x="46" y="560"/>
                  </a:lnTo>
                  <a:lnTo>
                    <a:pt x="35" y="574"/>
                  </a:lnTo>
                  <a:lnTo>
                    <a:pt x="26" y="589"/>
                  </a:lnTo>
                  <a:lnTo>
                    <a:pt x="20" y="607"/>
                  </a:lnTo>
                  <a:lnTo>
                    <a:pt x="14" y="624"/>
                  </a:lnTo>
                  <a:lnTo>
                    <a:pt x="11" y="645"/>
                  </a:lnTo>
                  <a:lnTo>
                    <a:pt x="13" y="660"/>
                  </a:lnTo>
                  <a:lnTo>
                    <a:pt x="22" y="679"/>
                  </a:lnTo>
                  <a:lnTo>
                    <a:pt x="35" y="703"/>
                  </a:lnTo>
                  <a:lnTo>
                    <a:pt x="52" y="729"/>
                  </a:lnTo>
                  <a:lnTo>
                    <a:pt x="73" y="755"/>
                  </a:lnTo>
                  <a:lnTo>
                    <a:pt x="96" y="781"/>
                  </a:lnTo>
                  <a:lnTo>
                    <a:pt x="119" y="803"/>
                  </a:lnTo>
                  <a:lnTo>
                    <a:pt x="142" y="822"/>
                  </a:lnTo>
                  <a:lnTo>
                    <a:pt x="144" y="814"/>
                  </a:lnTo>
                  <a:lnTo>
                    <a:pt x="144" y="801"/>
                  </a:lnTo>
                  <a:lnTo>
                    <a:pt x="144" y="789"/>
                  </a:lnTo>
                  <a:lnTo>
                    <a:pt x="146" y="783"/>
                  </a:lnTo>
                  <a:lnTo>
                    <a:pt x="149" y="765"/>
                  </a:lnTo>
                  <a:lnTo>
                    <a:pt x="157" y="747"/>
                  </a:lnTo>
                  <a:lnTo>
                    <a:pt x="168" y="732"/>
                  </a:lnTo>
                  <a:lnTo>
                    <a:pt x="181" y="718"/>
                  </a:lnTo>
                  <a:lnTo>
                    <a:pt x="196" y="705"/>
                  </a:lnTo>
                  <a:lnTo>
                    <a:pt x="214" y="693"/>
                  </a:lnTo>
                  <a:lnTo>
                    <a:pt x="231" y="683"/>
                  </a:lnTo>
                  <a:lnTo>
                    <a:pt x="249" y="674"/>
                  </a:lnTo>
                  <a:lnTo>
                    <a:pt x="255" y="668"/>
                  </a:lnTo>
                  <a:lnTo>
                    <a:pt x="263" y="664"/>
                  </a:lnTo>
                  <a:lnTo>
                    <a:pt x="272" y="663"/>
                  </a:lnTo>
                  <a:lnTo>
                    <a:pt x="281" y="663"/>
                  </a:lnTo>
                  <a:lnTo>
                    <a:pt x="291" y="664"/>
                  </a:lnTo>
                  <a:lnTo>
                    <a:pt x="298" y="667"/>
                  </a:lnTo>
                  <a:lnTo>
                    <a:pt x="305" y="673"/>
                  </a:lnTo>
                  <a:lnTo>
                    <a:pt x="309" y="679"/>
                  </a:lnTo>
                  <a:lnTo>
                    <a:pt x="303" y="682"/>
                  </a:lnTo>
                  <a:lnTo>
                    <a:pt x="298" y="685"/>
                  </a:lnTo>
                  <a:lnTo>
                    <a:pt x="293" y="688"/>
                  </a:lnTo>
                  <a:lnTo>
                    <a:pt x="286" y="691"/>
                  </a:lnTo>
                  <a:lnTo>
                    <a:pt x="261" y="705"/>
                  </a:lnTo>
                  <a:lnTo>
                    <a:pt x="239" y="722"/>
                  </a:lnTo>
                  <a:lnTo>
                    <a:pt x="219" y="741"/>
                  </a:lnTo>
                  <a:lnTo>
                    <a:pt x="204" y="764"/>
                  </a:lnTo>
                  <a:lnTo>
                    <a:pt x="191" y="788"/>
                  </a:lnTo>
                  <a:lnTo>
                    <a:pt x="182" y="814"/>
                  </a:lnTo>
                  <a:lnTo>
                    <a:pt x="178" y="844"/>
                  </a:lnTo>
                  <a:lnTo>
                    <a:pt x="178" y="874"/>
                  </a:lnTo>
                  <a:lnTo>
                    <a:pt x="171" y="900"/>
                  </a:lnTo>
                  <a:lnTo>
                    <a:pt x="170" y="921"/>
                  </a:lnTo>
                  <a:lnTo>
                    <a:pt x="173" y="937"/>
                  </a:lnTo>
                  <a:lnTo>
                    <a:pt x="178" y="948"/>
                  </a:lnTo>
                  <a:lnTo>
                    <a:pt x="160" y="968"/>
                  </a:lnTo>
                  <a:lnTo>
                    <a:pt x="142" y="988"/>
                  </a:lnTo>
                  <a:lnTo>
                    <a:pt x="125" y="1006"/>
                  </a:lnTo>
                  <a:lnTo>
                    <a:pt x="106" y="1024"/>
                  </a:lnTo>
                  <a:lnTo>
                    <a:pt x="88" y="1042"/>
                  </a:lnTo>
                  <a:lnTo>
                    <a:pt x="67" y="1057"/>
                  </a:lnTo>
                  <a:lnTo>
                    <a:pt x="46" y="1072"/>
                  </a:lnTo>
                  <a:lnTo>
                    <a:pt x="23" y="1085"/>
                  </a:lnTo>
                  <a:lnTo>
                    <a:pt x="62" y="1105"/>
                  </a:lnTo>
                  <a:lnTo>
                    <a:pt x="70" y="1114"/>
                  </a:lnTo>
                  <a:lnTo>
                    <a:pt x="68" y="1122"/>
                  </a:lnTo>
                  <a:lnTo>
                    <a:pt x="60" y="1129"/>
                  </a:lnTo>
                  <a:lnTo>
                    <a:pt x="54" y="1137"/>
                  </a:lnTo>
                  <a:lnTo>
                    <a:pt x="74" y="1160"/>
                  </a:lnTo>
                  <a:lnTo>
                    <a:pt x="67" y="1168"/>
                  </a:lnTo>
                  <a:lnTo>
                    <a:pt x="58" y="1177"/>
                  </a:lnTo>
                  <a:lnTo>
                    <a:pt x="52" y="1185"/>
                  </a:lnTo>
                  <a:lnTo>
                    <a:pt x="54" y="1197"/>
                  </a:lnTo>
                  <a:lnTo>
                    <a:pt x="61" y="1201"/>
                  </a:lnTo>
                  <a:lnTo>
                    <a:pt x="70" y="1204"/>
                  </a:lnTo>
                  <a:lnTo>
                    <a:pt x="77" y="1207"/>
                  </a:lnTo>
                  <a:lnTo>
                    <a:pt x="77" y="1214"/>
                  </a:lnTo>
                  <a:lnTo>
                    <a:pt x="57" y="1240"/>
                  </a:lnTo>
                  <a:lnTo>
                    <a:pt x="59" y="1242"/>
                  </a:lnTo>
                  <a:lnTo>
                    <a:pt x="62" y="1243"/>
                  </a:lnTo>
                  <a:lnTo>
                    <a:pt x="63" y="1246"/>
                  </a:lnTo>
                  <a:lnTo>
                    <a:pt x="62" y="1249"/>
                  </a:lnTo>
                  <a:lnTo>
                    <a:pt x="95" y="1259"/>
                  </a:lnTo>
                  <a:lnTo>
                    <a:pt x="129" y="1265"/>
                  </a:lnTo>
                  <a:lnTo>
                    <a:pt x="162" y="1270"/>
                  </a:lnTo>
                  <a:lnTo>
                    <a:pt x="196" y="1272"/>
                  </a:lnTo>
                  <a:lnTo>
                    <a:pt x="230" y="1273"/>
                  </a:lnTo>
                  <a:lnTo>
                    <a:pt x="263" y="1273"/>
                  </a:lnTo>
                  <a:lnTo>
                    <a:pt x="297" y="1272"/>
                  </a:lnTo>
                  <a:lnTo>
                    <a:pt x="331" y="1270"/>
                  </a:lnTo>
                  <a:lnTo>
                    <a:pt x="365" y="1266"/>
                  </a:lnTo>
                  <a:lnTo>
                    <a:pt x="399" y="1264"/>
                  </a:lnTo>
                  <a:lnTo>
                    <a:pt x="433" y="1262"/>
                  </a:lnTo>
                  <a:lnTo>
                    <a:pt x="468" y="1259"/>
                  </a:lnTo>
                  <a:lnTo>
                    <a:pt x="502" y="1258"/>
                  </a:lnTo>
                  <a:lnTo>
                    <a:pt x="537" y="1257"/>
                  </a:lnTo>
                  <a:lnTo>
                    <a:pt x="572" y="1258"/>
                  </a:lnTo>
                  <a:lnTo>
                    <a:pt x="607" y="1260"/>
                  </a:lnTo>
                  <a:lnTo>
                    <a:pt x="574" y="1252"/>
                  </a:lnTo>
                  <a:lnTo>
                    <a:pt x="541" y="1248"/>
                  </a:lnTo>
                  <a:lnTo>
                    <a:pt x="509" y="1246"/>
                  </a:lnTo>
                  <a:lnTo>
                    <a:pt x="477" y="1245"/>
                  </a:lnTo>
                  <a:lnTo>
                    <a:pt x="445" y="1245"/>
                  </a:lnTo>
                  <a:lnTo>
                    <a:pt x="415" y="1247"/>
                  </a:lnTo>
                  <a:lnTo>
                    <a:pt x="383" y="1249"/>
                  </a:lnTo>
                  <a:lnTo>
                    <a:pt x="352" y="1252"/>
                  </a:lnTo>
                  <a:lnTo>
                    <a:pt x="320" y="1254"/>
                  </a:lnTo>
                  <a:lnTo>
                    <a:pt x="289" y="1258"/>
                  </a:lnTo>
                  <a:lnTo>
                    <a:pt x="258" y="1260"/>
                  </a:lnTo>
                  <a:lnTo>
                    <a:pt x="225" y="1261"/>
                  </a:lnTo>
                  <a:lnTo>
                    <a:pt x="193" y="1261"/>
                  </a:lnTo>
                  <a:lnTo>
                    <a:pt x="159" y="1259"/>
                  </a:lnTo>
                  <a:lnTo>
                    <a:pt x="126" y="1256"/>
                  </a:lnTo>
                  <a:lnTo>
                    <a:pt x="91" y="1249"/>
                  </a:lnTo>
                  <a:lnTo>
                    <a:pt x="81" y="1245"/>
                  </a:lnTo>
                  <a:lnTo>
                    <a:pt x="81" y="1234"/>
                  </a:lnTo>
                  <a:lnTo>
                    <a:pt x="85" y="1223"/>
                  </a:lnTo>
                  <a:lnTo>
                    <a:pt x="94" y="1214"/>
                  </a:lnTo>
                  <a:lnTo>
                    <a:pt x="129" y="1222"/>
                  </a:lnTo>
                  <a:lnTo>
                    <a:pt x="163" y="1227"/>
                  </a:lnTo>
                  <a:lnTo>
                    <a:pt x="197" y="1229"/>
                  </a:lnTo>
                  <a:lnTo>
                    <a:pt x="231" y="1230"/>
                  </a:lnTo>
                  <a:lnTo>
                    <a:pt x="264" y="1229"/>
                  </a:lnTo>
                  <a:lnTo>
                    <a:pt x="297" y="1227"/>
                  </a:lnTo>
                  <a:lnTo>
                    <a:pt x="330" y="1225"/>
                  </a:lnTo>
                  <a:lnTo>
                    <a:pt x="363" y="1222"/>
                  </a:lnTo>
                  <a:lnTo>
                    <a:pt x="396" y="1219"/>
                  </a:lnTo>
                  <a:lnTo>
                    <a:pt x="429" y="1216"/>
                  </a:lnTo>
                  <a:lnTo>
                    <a:pt x="463" y="1215"/>
                  </a:lnTo>
                  <a:lnTo>
                    <a:pt x="497" y="1214"/>
                  </a:lnTo>
                  <a:lnTo>
                    <a:pt x="531" y="1215"/>
                  </a:lnTo>
                  <a:lnTo>
                    <a:pt x="566" y="1218"/>
                  </a:lnTo>
                  <a:lnTo>
                    <a:pt x="602" y="1224"/>
                  </a:lnTo>
                  <a:lnTo>
                    <a:pt x="638" y="1231"/>
                  </a:lnTo>
                  <a:lnTo>
                    <a:pt x="608" y="1218"/>
                  </a:lnTo>
                  <a:lnTo>
                    <a:pt x="576" y="1208"/>
                  </a:lnTo>
                  <a:lnTo>
                    <a:pt x="544" y="1202"/>
                  </a:lnTo>
                  <a:lnTo>
                    <a:pt x="512" y="1198"/>
                  </a:lnTo>
                  <a:lnTo>
                    <a:pt x="479" y="1197"/>
                  </a:lnTo>
                  <a:lnTo>
                    <a:pt x="446" y="1197"/>
                  </a:lnTo>
                  <a:lnTo>
                    <a:pt x="413" y="1200"/>
                  </a:lnTo>
                  <a:lnTo>
                    <a:pt x="379" y="1203"/>
                  </a:lnTo>
                  <a:lnTo>
                    <a:pt x="344" y="1206"/>
                  </a:lnTo>
                  <a:lnTo>
                    <a:pt x="310" y="1209"/>
                  </a:lnTo>
                  <a:lnTo>
                    <a:pt x="275" y="1212"/>
                  </a:lnTo>
                  <a:lnTo>
                    <a:pt x="239" y="1214"/>
                  </a:lnTo>
                  <a:lnTo>
                    <a:pt x="204" y="1214"/>
                  </a:lnTo>
                  <a:lnTo>
                    <a:pt x="168" y="1212"/>
                  </a:lnTo>
                  <a:lnTo>
                    <a:pt x="131" y="1207"/>
                  </a:lnTo>
                  <a:lnTo>
                    <a:pt x="94" y="1200"/>
                  </a:lnTo>
                  <a:lnTo>
                    <a:pt x="74" y="1183"/>
                  </a:lnTo>
                  <a:lnTo>
                    <a:pt x="91" y="1162"/>
                  </a:lnTo>
                  <a:lnTo>
                    <a:pt x="124" y="1170"/>
                  </a:lnTo>
                  <a:lnTo>
                    <a:pt x="157" y="1175"/>
                  </a:lnTo>
                  <a:lnTo>
                    <a:pt x="189" y="1179"/>
                  </a:lnTo>
                  <a:lnTo>
                    <a:pt x="221" y="1182"/>
                  </a:lnTo>
                  <a:lnTo>
                    <a:pt x="253" y="1183"/>
                  </a:lnTo>
                  <a:lnTo>
                    <a:pt x="286" y="1183"/>
                  </a:lnTo>
                  <a:lnTo>
                    <a:pt x="318" y="1183"/>
                  </a:lnTo>
                  <a:lnTo>
                    <a:pt x="351" y="1182"/>
                  </a:lnTo>
                  <a:lnTo>
                    <a:pt x="383" y="1182"/>
                  </a:lnTo>
                  <a:lnTo>
                    <a:pt x="415" y="1181"/>
                  </a:lnTo>
                  <a:lnTo>
                    <a:pt x="446" y="1180"/>
                  </a:lnTo>
                  <a:lnTo>
                    <a:pt x="478" y="1179"/>
                  </a:lnTo>
                  <a:lnTo>
                    <a:pt x="509" y="1179"/>
                  </a:lnTo>
                  <a:lnTo>
                    <a:pt x="541" y="1179"/>
                  </a:lnTo>
                  <a:lnTo>
                    <a:pt x="573" y="1181"/>
                  </a:lnTo>
                  <a:lnTo>
                    <a:pt x="603" y="1183"/>
                  </a:lnTo>
                  <a:lnTo>
                    <a:pt x="613" y="1184"/>
                  </a:lnTo>
                  <a:lnTo>
                    <a:pt x="624" y="1187"/>
                  </a:lnTo>
                  <a:lnTo>
                    <a:pt x="634" y="1191"/>
                  </a:lnTo>
                  <a:lnTo>
                    <a:pt x="644" y="1194"/>
                  </a:lnTo>
                  <a:lnTo>
                    <a:pt x="654" y="1197"/>
                  </a:lnTo>
                  <a:lnTo>
                    <a:pt x="663" y="1200"/>
                  </a:lnTo>
                  <a:lnTo>
                    <a:pt x="671" y="1201"/>
                  </a:lnTo>
                  <a:lnTo>
                    <a:pt x="678" y="1200"/>
                  </a:lnTo>
                  <a:lnTo>
                    <a:pt x="642" y="1184"/>
                  </a:lnTo>
                  <a:lnTo>
                    <a:pt x="604" y="1173"/>
                  </a:lnTo>
                  <a:lnTo>
                    <a:pt x="567" y="1166"/>
                  </a:lnTo>
                  <a:lnTo>
                    <a:pt x="530" y="1161"/>
                  </a:lnTo>
                  <a:lnTo>
                    <a:pt x="492" y="1159"/>
                  </a:lnTo>
                  <a:lnTo>
                    <a:pt x="455" y="1159"/>
                  </a:lnTo>
                  <a:lnTo>
                    <a:pt x="418" y="1161"/>
                  </a:lnTo>
                  <a:lnTo>
                    <a:pt x="381" y="1163"/>
                  </a:lnTo>
                  <a:lnTo>
                    <a:pt x="342" y="1166"/>
                  </a:lnTo>
                  <a:lnTo>
                    <a:pt x="305" y="1169"/>
                  </a:lnTo>
                  <a:lnTo>
                    <a:pt x="268" y="1170"/>
                  </a:lnTo>
                  <a:lnTo>
                    <a:pt x="229" y="1171"/>
                  </a:lnTo>
                  <a:lnTo>
                    <a:pt x="192" y="1169"/>
                  </a:lnTo>
                  <a:lnTo>
                    <a:pt x="155" y="1166"/>
                  </a:lnTo>
                  <a:lnTo>
                    <a:pt x="117" y="1158"/>
                  </a:lnTo>
                  <a:lnTo>
                    <a:pt x="80" y="1148"/>
                  </a:lnTo>
                  <a:lnTo>
                    <a:pt x="80" y="1136"/>
                  </a:lnTo>
                  <a:lnTo>
                    <a:pt x="88" y="1129"/>
                  </a:lnTo>
                  <a:lnTo>
                    <a:pt x="96" y="1125"/>
                  </a:lnTo>
                  <a:lnTo>
                    <a:pt x="105" y="1119"/>
                  </a:lnTo>
                  <a:lnTo>
                    <a:pt x="140" y="1127"/>
                  </a:lnTo>
                  <a:lnTo>
                    <a:pt x="176" y="1133"/>
                  </a:lnTo>
                  <a:lnTo>
                    <a:pt x="212" y="1137"/>
                  </a:lnTo>
                  <a:lnTo>
                    <a:pt x="248" y="1139"/>
                  </a:lnTo>
                  <a:lnTo>
                    <a:pt x="283" y="1139"/>
                  </a:lnTo>
                  <a:lnTo>
                    <a:pt x="318" y="1139"/>
                  </a:lnTo>
                  <a:lnTo>
                    <a:pt x="354" y="1137"/>
                  </a:lnTo>
                  <a:lnTo>
                    <a:pt x="389" y="1136"/>
                  </a:lnTo>
                  <a:lnTo>
                    <a:pt x="424" y="1134"/>
                  </a:lnTo>
                  <a:lnTo>
                    <a:pt x="460" y="1133"/>
                  </a:lnTo>
                  <a:lnTo>
                    <a:pt x="496" y="1132"/>
                  </a:lnTo>
                  <a:lnTo>
                    <a:pt x="531" y="1132"/>
                  </a:lnTo>
                  <a:lnTo>
                    <a:pt x="566" y="1133"/>
                  </a:lnTo>
                  <a:lnTo>
                    <a:pt x="601" y="1135"/>
                  </a:lnTo>
                  <a:lnTo>
                    <a:pt x="637" y="1139"/>
                  </a:lnTo>
                  <a:lnTo>
                    <a:pt x="672" y="1146"/>
                  </a:lnTo>
                  <a:lnTo>
                    <a:pt x="689" y="1152"/>
                  </a:lnTo>
                  <a:lnTo>
                    <a:pt x="705" y="1162"/>
                  </a:lnTo>
                  <a:lnTo>
                    <a:pt x="722" y="1173"/>
                  </a:lnTo>
                  <a:lnTo>
                    <a:pt x="739" y="1184"/>
                  </a:lnTo>
                  <a:lnTo>
                    <a:pt x="755" y="1192"/>
                  </a:lnTo>
                  <a:lnTo>
                    <a:pt x="770" y="1194"/>
                  </a:lnTo>
                  <a:lnTo>
                    <a:pt x="785" y="1191"/>
                  </a:lnTo>
                  <a:lnTo>
                    <a:pt x="799" y="1178"/>
                  </a:lnTo>
                  <a:lnTo>
                    <a:pt x="833" y="1158"/>
                  </a:lnTo>
                  <a:lnTo>
                    <a:pt x="868" y="1145"/>
                  </a:lnTo>
                  <a:lnTo>
                    <a:pt x="902" y="1136"/>
                  </a:lnTo>
                  <a:lnTo>
                    <a:pt x="938" y="1132"/>
                  </a:lnTo>
                  <a:lnTo>
                    <a:pt x="974" y="1130"/>
                  </a:lnTo>
                  <a:lnTo>
                    <a:pt x="1010" y="1134"/>
                  </a:lnTo>
                  <a:lnTo>
                    <a:pt x="1047" y="1138"/>
                  </a:lnTo>
                  <a:lnTo>
                    <a:pt x="1083" y="1146"/>
                  </a:lnTo>
                  <a:lnTo>
                    <a:pt x="1120" y="1155"/>
                  </a:lnTo>
                  <a:lnTo>
                    <a:pt x="1157" y="1163"/>
                  </a:lnTo>
                  <a:lnTo>
                    <a:pt x="1194" y="1173"/>
                  </a:lnTo>
                  <a:lnTo>
                    <a:pt x="1231" y="1182"/>
                  </a:lnTo>
                  <a:lnTo>
                    <a:pt x="1268" y="1190"/>
                  </a:lnTo>
                  <a:lnTo>
                    <a:pt x="1306" y="1195"/>
                  </a:lnTo>
                  <a:lnTo>
                    <a:pt x="1343" y="1200"/>
                  </a:lnTo>
                  <a:lnTo>
                    <a:pt x="1379" y="1200"/>
                  </a:lnTo>
                  <a:lnTo>
                    <a:pt x="1396" y="1197"/>
                  </a:lnTo>
                  <a:lnTo>
                    <a:pt x="1412" y="1194"/>
                  </a:lnTo>
                  <a:lnTo>
                    <a:pt x="1429" y="1189"/>
                  </a:lnTo>
                  <a:lnTo>
                    <a:pt x="1444" y="1182"/>
                  </a:lnTo>
                  <a:lnTo>
                    <a:pt x="1459" y="1178"/>
                  </a:lnTo>
                  <a:lnTo>
                    <a:pt x="1475" y="1174"/>
                  </a:lnTo>
                  <a:lnTo>
                    <a:pt x="1490" y="1175"/>
                  </a:lnTo>
                  <a:lnTo>
                    <a:pt x="1505" y="1180"/>
                  </a:lnTo>
                  <a:lnTo>
                    <a:pt x="1510" y="1229"/>
                  </a:lnTo>
                  <a:lnTo>
                    <a:pt x="1514" y="1284"/>
                  </a:lnTo>
                  <a:lnTo>
                    <a:pt x="1517" y="1340"/>
                  </a:lnTo>
                  <a:lnTo>
                    <a:pt x="1522" y="1389"/>
                  </a:lnTo>
                  <a:lnTo>
                    <a:pt x="1480" y="1389"/>
                  </a:lnTo>
                  <a:lnTo>
                    <a:pt x="1438" y="1388"/>
                  </a:lnTo>
                  <a:lnTo>
                    <a:pt x="1397" y="1386"/>
                  </a:lnTo>
                  <a:lnTo>
                    <a:pt x="1356" y="1383"/>
                  </a:lnTo>
                  <a:lnTo>
                    <a:pt x="1317" y="1378"/>
                  </a:lnTo>
                  <a:lnTo>
                    <a:pt x="1276" y="1373"/>
                  </a:lnTo>
                  <a:lnTo>
                    <a:pt x="1237" y="1367"/>
                  </a:lnTo>
                  <a:lnTo>
                    <a:pt x="1196" y="1362"/>
                  </a:lnTo>
                  <a:lnTo>
                    <a:pt x="1156" y="1355"/>
                  </a:lnTo>
                  <a:lnTo>
                    <a:pt x="1116" y="1350"/>
                  </a:lnTo>
                  <a:lnTo>
                    <a:pt x="1075" y="1344"/>
                  </a:lnTo>
                  <a:lnTo>
                    <a:pt x="1033" y="1339"/>
                  </a:lnTo>
                  <a:lnTo>
                    <a:pt x="993" y="1335"/>
                  </a:lnTo>
                  <a:lnTo>
                    <a:pt x="950" y="1330"/>
                  </a:lnTo>
                  <a:lnTo>
                    <a:pt x="908" y="1328"/>
                  </a:lnTo>
                  <a:lnTo>
                    <a:pt x="865" y="1326"/>
                  </a:lnTo>
                  <a:lnTo>
                    <a:pt x="851" y="1335"/>
                  </a:lnTo>
                  <a:lnTo>
                    <a:pt x="845" y="1351"/>
                  </a:lnTo>
                  <a:lnTo>
                    <a:pt x="839" y="1369"/>
                  </a:lnTo>
                  <a:lnTo>
                    <a:pt x="833" y="1381"/>
                  </a:lnTo>
                  <a:lnTo>
                    <a:pt x="823" y="1387"/>
                  </a:lnTo>
                  <a:lnTo>
                    <a:pt x="812" y="1392"/>
                  </a:lnTo>
                  <a:lnTo>
                    <a:pt x="799" y="1395"/>
                  </a:lnTo>
                  <a:lnTo>
                    <a:pt x="784" y="1397"/>
                  </a:lnTo>
                  <a:lnTo>
                    <a:pt x="771" y="1398"/>
                  </a:lnTo>
                  <a:lnTo>
                    <a:pt x="757" y="1396"/>
                  </a:lnTo>
                  <a:lnTo>
                    <a:pt x="745" y="1393"/>
                  </a:lnTo>
                  <a:lnTo>
                    <a:pt x="733" y="1386"/>
                  </a:lnTo>
                  <a:lnTo>
                    <a:pt x="719" y="1381"/>
                  </a:lnTo>
                  <a:lnTo>
                    <a:pt x="709" y="1372"/>
                  </a:lnTo>
                  <a:lnTo>
                    <a:pt x="702" y="1360"/>
                  </a:lnTo>
                  <a:lnTo>
                    <a:pt x="697" y="1347"/>
                  </a:lnTo>
                  <a:lnTo>
                    <a:pt x="691" y="1333"/>
                  </a:lnTo>
                  <a:lnTo>
                    <a:pt x="686" y="1320"/>
                  </a:lnTo>
                  <a:lnTo>
                    <a:pt x="679" y="1310"/>
                  </a:lnTo>
                  <a:lnTo>
                    <a:pt x="670" y="1303"/>
                  </a:lnTo>
                  <a:lnTo>
                    <a:pt x="634" y="1304"/>
                  </a:lnTo>
                  <a:lnTo>
                    <a:pt x="597" y="1305"/>
                  </a:lnTo>
                  <a:lnTo>
                    <a:pt x="559" y="1307"/>
                  </a:lnTo>
                  <a:lnTo>
                    <a:pt x="523" y="1310"/>
                  </a:lnTo>
                  <a:lnTo>
                    <a:pt x="486" y="1313"/>
                  </a:lnTo>
                  <a:lnTo>
                    <a:pt x="449" y="1316"/>
                  </a:lnTo>
                  <a:lnTo>
                    <a:pt x="412" y="1319"/>
                  </a:lnTo>
                  <a:lnTo>
                    <a:pt x="375" y="1322"/>
                  </a:lnTo>
                  <a:lnTo>
                    <a:pt x="339" y="1327"/>
                  </a:lnTo>
                  <a:lnTo>
                    <a:pt x="302" y="1330"/>
                  </a:lnTo>
                  <a:lnTo>
                    <a:pt x="265" y="1333"/>
                  </a:lnTo>
                  <a:lnTo>
                    <a:pt x="229" y="1336"/>
                  </a:lnTo>
                  <a:lnTo>
                    <a:pt x="193" y="1339"/>
                  </a:lnTo>
                  <a:lnTo>
                    <a:pt x="157" y="1341"/>
                  </a:lnTo>
                  <a:lnTo>
                    <a:pt x="120" y="1342"/>
                  </a:lnTo>
                  <a:lnTo>
                    <a:pt x="85" y="1343"/>
                  </a:lnTo>
                  <a:lnTo>
                    <a:pt x="71" y="1329"/>
                  </a:lnTo>
                  <a:lnTo>
                    <a:pt x="78" y="1320"/>
                  </a:lnTo>
                  <a:lnTo>
                    <a:pt x="85" y="1317"/>
                  </a:lnTo>
                  <a:lnTo>
                    <a:pt x="94" y="1315"/>
                  </a:lnTo>
                  <a:lnTo>
                    <a:pt x="104" y="1315"/>
                  </a:lnTo>
                  <a:lnTo>
                    <a:pt x="112" y="1314"/>
                  </a:lnTo>
                  <a:lnTo>
                    <a:pt x="118" y="1311"/>
                  </a:lnTo>
                  <a:lnTo>
                    <a:pt x="122" y="1307"/>
                  </a:lnTo>
                  <a:lnTo>
                    <a:pt x="123" y="1297"/>
                  </a:lnTo>
                  <a:lnTo>
                    <a:pt x="77" y="1301"/>
                  </a:lnTo>
                  <a:lnTo>
                    <a:pt x="70" y="1292"/>
                  </a:lnTo>
                  <a:lnTo>
                    <a:pt x="73" y="1284"/>
                  </a:lnTo>
                  <a:lnTo>
                    <a:pt x="81" y="1277"/>
                  </a:lnTo>
                  <a:lnTo>
                    <a:pt x="85" y="1269"/>
                  </a:lnTo>
                  <a:lnTo>
                    <a:pt x="74" y="1279"/>
                  </a:lnTo>
                  <a:lnTo>
                    <a:pt x="65" y="1290"/>
                  </a:lnTo>
                  <a:lnTo>
                    <a:pt x="54" y="1301"/>
                  </a:lnTo>
                  <a:lnTo>
                    <a:pt x="44" y="1311"/>
                  </a:lnTo>
                  <a:lnTo>
                    <a:pt x="34" y="1324"/>
                  </a:lnTo>
                  <a:lnTo>
                    <a:pt x="23" y="1333"/>
                  </a:lnTo>
                  <a:lnTo>
                    <a:pt x="13" y="1344"/>
                  </a:lnTo>
                  <a:lnTo>
                    <a:pt x="2" y="1354"/>
                  </a:lnTo>
                  <a:lnTo>
                    <a:pt x="0" y="1364"/>
                  </a:lnTo>
                  <a:lnTo>
                    <a:pt x="0" y="1371"/>
                  </a:lnTo>
                  <a:lnTo>
                    <a:pt x="3" y="1376"/>
                  </a:lnTo>
                  <a:lnTo>
                    <a:pt x="9" y="1381"/>
                  </a:lnTo>
                  <a:lnTo>
                    <a:pt x="14" y="1385"/>
                  </a:lnTo>
                  <a:lnTo>
                    <a:pt x="22" y="1388"/>
                  </a:lnTo>
                  <a:lnTo>
                    <a:pt x="28" y="1393"/>
                  </a:lnTo>
                  <a:lnTo>
                    <a:pt x="34" y="1398"/>
                  </a:lnTo>
                  <a:lnTo>
                    <a:pt x="61" y="1397"/>
                  </a:lnTo>
                  <a:lnTo>
                    <a:pt x="95" y="1396"/>
                  </a:lnTo>
                  <a:lnTo>
                    <a:pt x="134" y="1394"/>
                  </a:lnTo>
                  <a:lnTo>
                    <a:pt x="178" y="1391"/>
                  </a:lnTo>
                  <a:lnTo>
                    <a:pt x="225" y="1386"/>
                  </a:lnTo>
                  <a:lnTo>
                    <a:pt x="274" y="1382"/>
                  </a:lnTo>
                  <a:lnTo>
                    <a:pt x="325" y="1377"/>
                  </a:lnTo>
                  <a:lnTo>
                    <a:pt x="376" y="1373"/>
                  </a:lnTo>
                  <a:lnTo>
                    <a:pt x="427" y="1369"/>
                  </a:lnTo>
                  <a:lnTo>
                    <a:pt x="476" y="1364"/>
                  </a:lnTo>
                  <a:lnTo>
                    <a:pt x="522" y="1361"/>
                  </a:lnTo>
                  <a:lnTo>
                    <a:pt x="564" y="1356"/>
                  </a:lnTo>
                  <a:lnTo>
                    <a:pt x="601" y="1354"/>
                  </a:lnTo>
                  <a:lnTo>
                    <a:pt x="633" y="1352"/>
                  </a:lnTo>
                  <a:lnTo>
                    <a:pt x="658" y="1352"/>
                  </a:lnTo>
                  <a:lnTo>
                    <a:pt x="676" y="1352"/>
                  </a:lnTo>
                  <a:lnTo>
                    <a:pt x="681" y="1361"/>
                  </a:lnTo>
                  <a:lnTo>
                    <a:pt x="687" y="1370"/>
                  </a:lnTo>
                  <a:lnTo>
                    <a:pt x="693" y="1380"/>
                  </a:lnTo>
                  <a:lnTo>
                    <a:pt x="701" y="1387"/>
                  </a:lnTo>
                  <a:lnTo>
                    <a:pt x="710" y="1396"/>
                  </a:lnTo>
                  <a:lnTo>
                    <a:pt x="720" y="1403"/>
                  </a:lnTo>
                  <a:lnTo>
                    <a:pt x="731" y="1408"/>
                  </a:lnTo>
                  <a:lnTo>
                    <a:pt x="744" y="1412"/>
                  </a:lnTo>
                  <a:lnTo>
                    <a:pt x="767" y="1418"/>
                  </a:lnTo>
                  <a:lnTo>
                    <a:pt x="788" y="1418"/>
                  </a:lnTo>
                  <a:lnTo>
                    <a:pt x="806" y="1411"/>
                  </a:lnTo>
                  <a:lnTo>
                    <a:pt x="823" y="1403"/>
                  </a:lnTo>
                  <a:lnTo>
                    <a:pt x="839" y="1393"/>
                  </a:lnTo>
                  <a:lnTo>
                    <a:pt x="855" y="1382"/>
                  </a:lnTo>
                  <a:lnTo>
                    <a:pt x="871" y="1373"/>
                  </a:lnTo>
                  <a:lnTo>
                    <a:pt x="888" y="1366"/>
                  </a:lnTo>
                  <a:lnTo>
                    <a:pt x="929" y="1367"/>
                  </a:lnTo>
                  <a:lnTo>
                    <a:pt x="970" y="1370"/>
                  </a:lnTo>
                  <a:lnTo>
                    <a:pt x="1012" y="1373"/>
                  </a:lnTo>
                  <a:lnTo>
                    <a:pt x="1053" y="1376"/>
                  </a:lnTo>
                  <a:lnTo>
                    <a:pt x="1095" y="1382"/>
                  </a:lnTo>
                  <a:lnTo>
                    <a:pt x="1137" y="1387"/>
                  </a:lnTo>
                  <a:lnTo>
                    <a:pt x="1179" y="1394"/>
                  </a:lnTo>
                  <a:lnTo>
                    <a:pt x="1221" y="1400"/>
                  </a:lnTo>
                  <a:lnTo>
                    <a:pt x="1264" y="1407"/>
                  </a:lnTo>
                  <a:lnTo>
                    <a:pt x="1307" y="1414"/>
                  </a:lnTo>
                  <a:lnTo>
                    <a:pt x="1350" y="1420"/>
                  </a:lnTo>
                  <a:lnTo>
                    <a:pt x="1392" y="1426"/>
                  </a:lnTo>
                  <a:lnTo>
                    <a:pt x="1435" y="1431"/>
                  </a:lnTo>
                  <a:lnTo>
                    <a:pt x="1478" y="1436"/>
                  </a:lnTo>
                  <a:lnTo>
                    <a:pt x="1521" y="1439"/>
                  </a:lnTo>
                  <a:lnTo>
                    <a:pt x="1565" y="1441"/>
                  </a:lnTo>
                  <a:lnTo>
                    <a:pt x="1605" y="1400"/>
                  </a:lnTo>
                  <a:lnTo>
                    <a:pt x="1895" y="819"/>
                  </a:lnTo>
                  <a:lnTo>
                    <a:pt x="1896" y="804"/>
                  </a:lnTo>
                  <a:lnTo>
                    <a:pt x="1892" y="796"/>
                  </a:lnTo>
                  <a:lnTo>
                    <a:pt x="1884" y="790"/>
                  </a:lnTo>
                  <a:lnTo>
                    <a:pt x="1872" y="787"/>
                  </a:lnTo>
                  <a:lnTo>
                    <a:pt x="1859" y="786"/>
                  </a:lnTo>
                  <a:lnTo>
                    <a:pt x="1844" y="784"/>
                  </a:lnTo>
                  <a:lnTo>
                    <a:pt x="1831" y="781"/>
                  </a:lnTo>
                  <a:lnTo>
                    <a:pt x="1819" y="776"/>
                  </a:lnTo>
                  <a:lnTo>
                    <a:pt x="1812" y="75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AutoShape 16"/>
            <p:cNvSpPr>
              <a:spLocks noChangeArrowheads="1"/>
            </p:cNvSpPr>
            <p:nvPr/>
          </p:nvSpPr>
          <p:spPr bwMode="auto">
            <a:xfrm flipH="1">
              <a:off x="269" y="617"/>
              <a:ext cx="137" cy="298"/>
            </a:xfrm>
            <a:custGeom>
              <a:avLst/>
              <a:gdLst>
                <a:gd name="T0" fmla="*/ 52 w 321"/>
                <a:gd name="T1" fmla="*/ 48 h 744"/>
                <a:gd name="T2" fmla="*/ 42 w 321"/>
                <a:gd name="T3" fmla="*/ 65 h 744"/>
                <a:gd name="T4" fmla="*/ 31 w 321"/>
                <a:gd name="T5" fmla="*/ 85 h 744"/>
                <a:gd name="T6" fmla="*/ 21 w 321"/>
                <a:gd name="T7" fmla="*/ 101 h 744"/>
                <a:gd name="T8" fmla="*/ 15 w 321"/>
                <a:gd name="T9" fmla="*/ 113 h 744"/>
                <a:gd name="T10" fmla="*/ 12 w 321"/>
                <a:gd name="T11" fmla="*/ 117 h 744"/>
                <a:gd name="T12" fmla="*/ 9 w 321"/>
                <a:gd name="T13" fmla="*/ 119 h 744"/>
                <a:gd name="T14" fmla="*/ 15 w 321"/>
                <a:gd name="T15" fmla="*/ 108 h 744"/>
                <a:gd name="T16" fmla="*/ 22 w 321"/>
                <a:gd name="T17" fmla="*/ 95 h 744"/>
                <a:gd name="T18" fmla="*/ 28 w 321"/>
                <a:gd name="T19" fmla="*/ 85 h 744"/>
                <a:gd name="T20" fmla="*/ 33 w 321"/>
                <a:gd name="T21" fmla="*/ 76 h 744"/>
                <a:gd name="T22" fmla="*/ 36 w 321"/>
                <a:gd name="T23" fmla="*/ 68 h 744"/>
                <a:gd name="T24" fmla="*/ 29 w 321"/>
                <a:gd name="T25" fmla="*/ 78 h 744"/>
                <a:gd name="T26" fmla="*/ 19 w 321"/>
                <a:gd name="T27" fmla="*/ 94 h 744"/>
                <a:gd name="T28" fmla="*/ 9 w 321"/>
                <a:gd name="T29" fmla="*/ 111 h 744"/>
                <a:gd name="T30" fmla="*/ 7 w 321"/>
                <a:gd name="T31" fmla="*/ 111 h 744"/>
                <a:gd name="T32" fmla="*/ 16 w 321"/>
                <a:gd name="T33" fmla="*/ 94 h 744"/>
                <a:gd name="T34" fmla="*/ 26 w 321"/>
                <a:gd name="T35" fmla="*/ 77 h 744"/>
                <a:gd name="T36" fmla="*/ 30 w 321"/>
                <a:gd name="T37" fmla="*/ 69 h 744"/>
                <a:gd name="T38" fmla="*/ 35 w 321"/>
                <a:gd name="T39" fmla="*/ 61 h 744"/>
                <a:gd name="T40" fmla="*/ 38 w 321"/>
                <a:gd name="T41" fmla="*/ 52 h 744"/>
                <a:gd name="T42" fmla="*/ 33 w 321"/>
                <a:gd name="T43" fmla="*/ 62 h 744"/>
                <a:gd name="T44" fmla="*/ 26 w 321"/>
                <a:gd name="T45" fmla="*/ 73 h 744"/>
                <a:gd name="T46" fmla="*/ 18 w 321"/>
                <a:gd name="T47" fmla="*/ 85 h 744"/>
                <a:gd name="T48" fmla="*/ 11 w 321"/>
                <a:gd name="T49" fmla="*/ 97 h 744"/>
                <a:gd name="T50" fmla="*/ 6 w 321"/>
                <a:gd name="T51" fmla="*/ 106 h 744"/>
                <a:gd name="T52" fmla="*/ 4 w 321"/>
                <a:gd name="T53" fmla="*/ 109 h 744"/>
                <a:gd name="T54" fmla="*/ 6 w 321"/>
                <a:gd name="T55" fmla="*/ 103 h 744"/>
                <a:gd name="T56" fmla="*/ 12 w 321"/>
                <a:gd name="T57" fmla="*/ 91 h 744"/>
                <a:gd name="T58" fmla="*/ 18 w 321"/>
                <a:gd name="T59" fmla="*/ 80 h 744"/>
                <a:gd name="T60" fmla="*/ 25 w 321"/>
                <a:gd name="T61" fmla="*/ 69 h 744"/>
                <a:gd name="T62" fmla="*/ 31 w 321"/>
                <a:gd name="T63" fmla="*/ 56 h 744"/>
                <a:gd name="T64" fmla="*/ 36 w 321"/>
                <a:gd name="T65" fmla="*/ 44 h 744"/>
                <a:gd name="T66" fmla="*/ 31 w 321"/>
                <a:gd name="T67" fmla="*/ 54 h 744"/>
                <a:gd name="T68" fmla="*/ 25 w 321"/>
                <a:gd name="T69" fmla="*/ 64 h 744"/>
                <a:gd name="T70" fmla="*/ 19 w 321"/>
                <a:gd name="T71" fmla="*/ 75 h 744"/>
                <a:gd name="T72" fmla="*/ 12 w 321"/>
                <a:gd name="T73" fmla="*/ 85 h 744"/>
                <a:gd name="T74" fmla="*/ 6 w 321"/>
                <a:gd name="T75" fmla="*/ 96 h 744"/>
                <a:gd name="T76" fmla="*/ 3 w 321"/>
                <a:gd name="T77" fmla="*/ 94 h 744"/>
                <a:gd name="T78" fmla="*/ 0 w 321"/>
                <a:gd name="T79" fmla="*/ 92 h 744"/>
                <a:gd name="T80" fmla="*/ 6 w 321"/>
                <a:gd name="T81" fmla="*/ 80 h 744"/>
                <a:gd name="T82" fmla="*/ 17 w 321"/>
                <a:gd name="T83" fmla="*/ 60 h 744"/>
                <a:gd name="T84" fmla="*/ 27 w 321"/>
                <a:gd name="T85" fmla="*/ 40 h 744"/>
                <a:gd name="T86" fmla="*/ 37 w 321"/>
                <a:gd name="T87" fmla="*/ 22 h 744"/>
                <a:gd name="T88" fmla="*/ 45 w 321"/>
                <a:gd name="T89" fmla="*/ 6 h 744"/>
                <a:gd name="T90" fmla="*/ 49 w 321"/>
                <a:gd name="T91" fmla="*/ 4 h 744"/>
                <a:gd name="T92" fmla="*/ 50 w 321"/>
                <a:gd name="T93" fmla="*/ 20 h 744"/>
                <a:gd name="T94" fmla="*/ 55 w 321"/>
                <a:gd name="T95" fmla="*/ 35 h 7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1"/>
                <a:gd name="T145" fmla="*/ 0 h 744"/>
                <a:gd name="T146" fmla="*/ 321 w 321"/>
                <a:gd name="T147" fmla="*/ 744 h 7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1" h="744">
                  <a:moveTo>
                    <a:pt x="321" y="236"/>
                  </a:moveTo>
                  <a:lnTo>
                    <a:pt x="306" y="264"/>
                  </a:lnTo>
                  <a:lnTo>
                    <a:pt x="288" y="296"/>
                  </a:lnTo>
                  <a:lnTo>
                    <a:pt x="270" y="331"/>
                  </a:lnTo>
                  <a:lnTo>
                    <a:pt x="251" y="369"/>
                  </a:lnTo>
                  <a:lnTo>
                    <a:pt x="230" y="408"/>
                  </a:lnTo>
                  <a:lnTo>
                    <a:pt x="210" y="448"/>
                  </a:lnTo>
                  <a:lnTo>
                    <a:pt x="189" y="487"/>
                  </a:lnTo>
                  <a:lnTo>
                    <a:pt x="170" y="527"/>
                  </a:lnTo>
                  <a:lnTo>
                    <a:pt x="151" y="564"/>
                  </a:lnTo>
                  <a:lnTo>
                    <a:pt x="133" y="599"/>
                  </a:lnTo>
                  <a:lnTo>
                    <a:pt x="117" y="632"/>
                  </a:lnTo>
                  <a:lnTo>
                    <a:pt x="102" y="660"/>
                  </a:lnTo>
                  <a:lnTo>
                    <a:pt x="90" y="685"/>
                  </a:lnTo>
                  <a:lnTo>
                    <a:pt x="79" y="704"/>
                  </a:lnTo>
                  <a:lnTo>
                    <a:pt x="72" y="718"/>
                  </a:lnTo>
                  <a:lnTo>
                    <a:pt x="68" y="724"/>
                  </a:lnTo>
                  <a:lnTo>
                    <a:pt x="63" y="730"/>
                  </a:lnTo>
                  <a:lnTo>
                    <a:pt x="59" y="736"/>
                  </a:lnTo>
                  <a:lnTo>
                    <a:pt x="53" y="742"/>
                  </a:lnTo>
                  <a:lnTo>
                    <a:pt x="47" y="744"/>
                  </a:lnTo>
                  <a:lnTo>
                    <a:pt x="57" y="721"/>
                  </a:lnTo>
                  <a:lnTo>
                    <a:pt x="69" y="697"/>
                  </a:lnTo>
                  <a:lnTo>
                    <a:pt x="81" y="671"/>
                  </a:lnTo>
                  <a:lnTo>
                    <a:pt x="94" y="645"/>
                  </a:lnTo>
                  <a:lnTo>
                    <a:pt x="107" y="619"/>
                  </a:lnTo>
                  <a:lnTo>
                    <a:pt x="120" y="594"/>
                  </a:lnTo>
                  <a:lnTo>
                    <a:pt x="132" y="569"/>
                  </a:lnTo>
                  <a:lnTo>
                    <a:pt x="144" y="546"/>
                  </a:lnTo>
                  <a:lnTo>
                    <a:pt x="153" y="529"/>
                  </a:lnTo>
                  <a:lnTo>
                    <a:pt x="163" y="511"/>
                  </a:lnTo>
                  <a:lnTo>
                    <a:pt x="173" y="494"/>
                  </a:lnTo>
                  <a:lnTo>
                    <a:pt x="182" y="475"/>
                  </a:lnTo>
                  <a:lnTo>
                    <a:pt x="189" y="457"/>
                  </a:lnTo>
                  <a:lnTo>
                    <a:pt x="195" y="441"/>
                  </a:lnTo>
                  <a:lnTo>
                    <a:pt x="199" y="423"/>
                  </a:lnTo>
                  <a:lnTo>
                    <a:pt x="199" y="408"/>
                  </a:lnTo>
                  <a:lnTo>
                    <a:pt x="173" y="452"/>
                  </a:lnTo>
                  <a:lnTo>
                    <a:pt x="161" y="484"/>
                  </a:lnTo>
                  <a:lnTo>
                    <a:pt x="144" y="517"/>
                  </a:lnTo>
                  <a:lnTo>
                    <a:pt x="126" y="551"/>
                  </a:lnTo>
                  <a:lnTo>
                    <a:pt x="104" y="585"/>
                  </a:lnTo>
                  <a:lnTo>
                    <a:pt x="83" y="620"/>
                  </a:lnTo>
                  <a:lnTo>
                    <a:pt x="63" y="655"/>
                  </a:lnTo>
                  <a:lnTo>
                    <a:pt x="47" y="691"/>
                  </a:lnTo>
                  <a:lnTo>
                    <a:pt x="35" y="728"/>
                  </a:lnTo>
                  <a:lnTo>
                    <a:pt x="26" y="732"/>
                  </a:lnTo>
                  <a:lnTo>
                    <a:pt x="38" y="693"/>
                  </a:lnTo>
                  <a:lnTo>
                    <a:pt x="52" y="657"/>
                  </a:lnTo>
                  <a:lnTo>
                    <a:pt x="69" y="621"/>
                  </a:lnTo>
                  <a:lnTo>
                    <a:pt x="86" y="585"/>
                  </a:lnTo>
                  <a:lnTo>
                    <a:pt x="105" y="551"/>
                  </a:lnTo>
                  <a:lnTo>
                    <a:pt x="124" y="516"/>
                  </a:lnTo>
                  <a:lnTo>
                    <a:pt x="143" y="480"/>
                  </a:lnTo>
                  <a:lnTo>
                    <a:pt x="163" y="445"/>
                  </a:lnTo>
                  <a:lnTo>
                    <a:pt x="163" y="441"/>
                  </a:lnTo>
                  <a:lnTo>
                    <a:pt x="167" y="431"/>
                  </a:lnTo>
                  <a:lnTo>
                    <a:pt x="175" y="417"/>
                  </a:lnTo>
                  <a:lnTo>
                    <a:pt x="184" y="400"/>
                  </a:lnTo>
                  <a:lnTo>
                    <a:pt x="194" y="382"/>
                  </a:lnTo>
                  <a:lnTo>
                    <a:pt x="203" y="362"/>
                  </a:lnTo>
                  <a:lnTo>
                    <a:pt x="208" y="343"/>
                  </a:lnTo>
                  <a:lnTo>
                    <a:pt x="211" y="325"/>
                  </a:lnTo>
                  <a:lnTo>
                    <a:pt x="203" y="343"/>
                  </a:lnTo>
                  <a:lnTo>
                    <a:pt x="192" y="363"/>
                  </a:lnTo>
                  <a:lnTo>
                    <a:pt x="181" y="385"/>
                  </a:lnTo>
                  <a:lnTo>
                    <a:pt x="167" y="408"/>
                  </a:lnTo>
                  <a:lnTo>
                    <a:pt x="154" y="432"/>
                  </a:lnTo>
                  <a:lnTo>
                    <a:pt x="141" y="456"/>
                  </a:lnTo>
                  <a:lnTo>
                    <a:pt x="127" y="482"/>
                  </a:lnTo>
                  <a:lnTo>
                    <a:pt x="114" y="507"/>
                  </a:lnTo>
                  <a:lnTo>
                    <a:pt x="99" y="532"/>
                  </a:lnTo>
                  <a:lnTo>
                    <a:pt x="86" y="556"/>
                  </a:lnTo>
                  <a:lnTo>
                    <a:pt x="73" y="580"/>
                  </a:lnTo>
                  <a:lnTo>
                    <a:pt x="61" y="602"/>
                  </a:lnTo>
                  <a:lnTo>
                    <a:pt x="50" y="623"/>
                  </a:lnTo>
                  <a:lnTo>
                    <a:pt x="41" y="643"/>
                  </a:lnTo>
                  <a:lnTo>
                    <a:pt x="32" y="660"/>
                  </a:lnTo>
                  <a:lnTo>
                    <a:pt x="26" y="676"/>
                  </a:lnTo>
                  <a:lnTo>
                    <a:pt x="24" y="677"/>
                  </a:lnTo>
                  <a:lnTo>
                    <a:pt x="22" y="676"/>
                  </a:lnTo>
                  <a:lnTo>
                    <a:pt x="20" y="673"/>
                  </a:lnTo>
                  <a:lnTo>
                    <a:pt x="20" y="668"/>
                  </a:lnTo>
                  <a:lnTo>
                    <a:pt x="30" y="643"/>
                  </a:lnTo>
                  <a:lnTo>
                    <a:pt x="41" y="618"/>
                  </a:lnTo>
                  <a:lnTo>
                    <a:pt x="52" y="594"/>
                  </a:lnTo>
                  <a:lnTo>
                    <a:pt x="63" y="569"/>
                  </a:lnTo>
                  <a:lnTo>
                    <a:pt x="75" y="546"/>
                  </a:lnTo>
                  <a:lnTo>
                    <a:pt x="87" y="523"/>
                  </a:lnTo>
                  <a:lnTo>
                    <a:pt x="99" y="499"/>
                  </a:lnTo>
                  <a:lnTo>
                    <a:pt x="111" y="476"/>
                  </a:lnTo>
                  <a:lnTo>
                    <a:pt x="124" y="453"/>
                  </a:lnTo>
                  <a:lnTo>
                    <a:pt x="136" y="429"/>
                  </a:lnTo>
                  <a:lnTo>
                    <a:pt x="147" y="405"/>
                  </a:lnTo>
                  <a:lnTo>
                    <a:pt x="159" y="379"/>
                  </a:lnTo>
                  <a:lnTo>
                    <a:pt x="170" y="353"/>
                  </a:lnTo>
                  <a:lnTo>
                    <a:pt x="181" y="327"/>
                  </a:lnTo>
                  <a:lnTo>
                    <a:pt x="191" y="299"/>
                  </a:lnTo>
                  <a:lnTo>
                    <a:pt x="200" y="271"/>
                  </a:lnTo>
                  <a:lnTo>
                    <a:pt x="191" y="293"/>
                  </a:lnTo>
                  <a:lnTo>
                    <a:pt x="180" y="314"/>
                  </a:lnTo>
                  <a:lnTo>
                    <a:pt x="169" y="336"/>
                  </a:lnTo>
                  <a:lnTo>
                    <a:pt x="158" y="356"/>
                  </a:lnTo>
                  <a:lnTo>
                    <a:pt x="147" y="378"/>
                  </a:lnTo>
                  <a:lnTo>
                    <a:pt x="136" y="400"/>
                  </a:lnTo>
                  <a:lnTo>
                    <a:pt x="124" y="422"/>
                  </a:lnTo>
                  <a:lnTo>
                    <a:pt x="113" y="444"/>
                  </a:lnTo>
                  <a:lnTo>
                    <a:pt x="102" y="466"/>
                  </a:lnTo>
                  <a:lnTo>
                    <a:pt x="90" y="488"/>
                  </a:lnTo>
                  <a:lnTo>
                    <a:pt x="79" y="510"/>
                  </a:lnTo>
                  <a:lnTo>
                    <a:pt x="68" y="532"/>
                  </a:lnTo>
                  <a:lnTo>
                    <a:pt x="57" y="555"/>
                  </a:lnTo>
                  <a:lnTo>
                    <a:pt x="46" y="577"/>
                  </a:lnTo>
                  <a:lnTo>
                    <a:pt x="35" y="599"/>
                  </a:lnTo>
                  <a:lnTo>
                    <a:pt x="25" y="622"/>
                  </a:lnTo>
                  <a:lnTo>
                    <a:pt x="12" y="626"/>
                  </a:lnTo>
                  <a:lnTo>
                    <a:pt x="19" y="585"/>
                  </a:lnTo>
                  <a:lnTo>
                    <a:pt x="16" y="584"/>
                  </a:lnTo>
                  <a:lnTo>
                    <a:pt x="8" y="579"/>
                  </a:lnTo>
                  <a:lnTo>
                    <a:pt x="2" y="574"/>
                  </a:lnTo>
                  <a:lnTo>
                    <a:pt x="0" y="566"/>
                  </a:lnTo>
                  <a:lnTo>
                    <a:pt x="16" y="533"/>
                  </a:lnTo>
                  <a:lnTo>
                    <a:pt x="34" y="497"/>
                  </a:lnTo>
                  <a:lnTo>
                    <a:pt x="52" y="459"/>
                  </a:lnTo>
                  <a:lnTo>
                    <a:pt x="72" y="418"/>
                  </a:lnTo>
                  <a:lnTo>
                    <a:pt x="92" y="377"/>
                  </a:lnTo>
                  <a:lnTo>
                    <a:pt x="111" y="334"/>
                  </a:lnTo>
                  <a:lnTo>
                    <a:pt x="131" y="293"/>
                  </a:lnTo>
                  <a:lnTo>
                    <a:pt x="151" y="251"/>
                  </a:lnTo>
                  <a:lnTo>
                    <a:pt x="170" y="210"/>
                  </a:lnTo>
                  <a:lnTo>
                    <a:pt x="187" y="171"/>
                  </a:lnTo>
                  <a:lnTo>
                    <a:pt x="205" y="135"/>
                  </a:lnTo>
                  <a:lnTo>
                    <a:pt x="221" y="100"/>
                  </a:lnTo>
                  <a:lnTo>
                    <a:pt x="235" y="69"/>
                  </a:lnTo>
                  <a:lnTo>
                    <a:pt x="248" y="41"/>
                  </a:lnTo>
                  <a:lnTo>
                    <a:pt x="259" y="18"/>
                  </a:lnTo>
                  <a:lnTo>
                    <a:pt x="266" y="0"/>
                  </a:lnTo>
                  <a:lnTo>
                    <a:pt x="267" y="26"/>
                  </a:lnTo>
                  <a:lnTo>
                    <a:pt x="268" y="57"/>
                  </a:lnTo>
                  <a:lnTo>
                    <a:pt x="271" y="91"/>
                  </a:lnTo>
                  <a:lnTo>
                    <a:pt x="275" y="125"/>
                  </a:lnTo>
                  <a:lnTo>
                    <a:pt x="282" y="159"/>
                  </a:lnTo>
                  <a:lnTo>
                    <a:pt x="290" y="190"/>
                  </a:lnTo>
                  <a:lnTo>
                    <a:pt x="304" y="216"/>
                  </a:lnTo>
                  <a:lnTo>
                    <a:pt x="321" y="23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AutoShape 17"/>
            <p:cNvSpPr>
              <a:spLocks noChangeArrowheads="1"/>
            </p:cNvSpPr>
            <p:nvPr/>
          </p:nvSpPr>
          <p:spPr bwMode="auto">
            <a:xfrm flipH="1">
              <a:off x="651" y="395"/>
              <a:ext cx="252" cy="186"/>
            </a:xfrm>
            <a:custGeom>
              <a:avLst/>
              <a:gdLst>
                <a:gd name="T0" fmla="*/ 98 w 595"/>
                <a:gd name="T1" fmla="*/ 18 h 466"/>
                <a:gd name="T2" fmla="*/ 100 w 595"/>
                <a:gd name="T3" fmla="*/ 21 h 466"/>
                <a:gd name="T4" fmla="*/ 102 w 595"/>
                <a:gd name="T5" fmla="*/ 25 h 466"/>
                <a:gd name="T6" fmla="*/ 105 w 595"/>
                <a:gd name="T7" fmla="*/ 28 h 466"/>
                <a:gd name="T8" fmla="*/ 103 w 595"/>
                <a:gd name="T9" fmla="*/ 34 h 466"/>
                <a:gd name="T10" fmla="*/ 97 w 595"/>
                <a:gd name="T11" fmla="*/ 43 h 466"/>
                <a:gd name="T12" fmla="*/ 89 w 595"/>
                <a:gd name="T13" fmla="*/ 51 h 466"/>
                <a:gd name="T14" fmla="*/ 82 w 595"/>
                <a:gd name="T15" fmla="*/ 59 h 466"/>
                <a:gd name="T16" fmla="*/ 76 w 595"/>
                <a:gd name="T17" fmla="*/ 62 h 466"/>
                <a:gd name="T18" fmla="*/ 72 w 595"/>
                <a:gd name="T19" fmla="*/ 60 h 466"/>
                <a:gd name="T20" fmla="*/ 68 w 595"/>
                <a:gd name="T21" fmla="*/ 57 h 466"/>
                <a:gd name="T22" fmla="*/ 62 w 595"/>
                <a:gd name="T23" fmla="*/ 57 h 466"/>
                <a:gd name="T24" fmla="*/ 56 w 595"/>
                <a:gd name="T25" fmla="*/ 57 h 466"/>
                <a:gd name="T26" fmla="*/ 51 w 595"/>
                <a:gd name="T27" fmla="*/ 60 h 466"/>
                <a:gd name="T28" fmla="*/ 48 w 595"/>
                <a:gd name="T29" fmla="*/ 65 h 466"/>
                <a:gd name="T30" fmla="*/ 47 w 595"/>
                <a:gd name="T31" fmla="*/ 70 h 466"/>
                <a:gd name="T32" fmla="*/ 46 w 595"/>
                <a:gd name="T33" fmla="*/ 73 h 466"/>
                <a:gd name="T34" fmla="*/ 44 w 595"/>
                <a:gd name="T35" fmla="*/ 73 h 466"/>
                <a:gd name="T36" fmla="*/ 42 w 595"/>
                <a:gd name="T37" fmla="*/ 74 h 466"/>
                <a:gd name="T38" fmla="*/ 40 w 595"/>
                <a:gd name="T39" fmla="*/ 74 h 466"/>
                <a:gd name="T40" fmla="*/ 37 w 595"/>
                <a:gd name="T41" fmla="*/ 72 h 466"/>
                <a:gd name="T42" fmla="*/ 32 w 595"/>
                <a:gd name="T43" fmla="*/ 69 h 466"/>
                <a:gd name="T44" fmla="*/ 26 w 595"/>
                <a:gd name="T45" fmla="*/ 66 h 466"/>
                <a:gd name="T46" fmla="*/ 19 w 595"/>
                <a:gd name="T47" fmla="*/ 66 h 466"/>
                <a:gd name="T48" fmla="*/ 14 w 595"/>
                <a:gd name="T49" fmla="*/ 68 h 466"/>
                <a:gd name="T50" fmla="*/ 10 w 595"/>
                <a:gd name="T51" fmla="*/ 69 h 466"/>
                <a:gd name="T52" fmla="*/ 6 w 595"/>
                <a:gd name="T53" fmla="*/ 69 h 466"/>
                <a:gd name="T54" fmla="*/ 3 w 595"/>
                <a:gd name="T55" fmla="*/ 67 h 466"/>
                <a:gd name="T56" fmla="*/ 3 w 595"/>
                <a:gd name="T57" fmla="*/ 51 h 466"/>
                <a:gd name="T58" fmla="*/ 7 w 595"/>
                <a:gd name="T59" fmla="*/ 53 h 466"/>
                <a:gd name="T60" fmla="*/ 11 w 595"/>
                <a:gd name="T61" fmla="*/ 56 h 466"/>
                <a:gd name="T62" fmla="*/ 16 w 595"/>
                <a:gd name="T63" fmla="*/ 58 h 466"/>
                <a:gd name="T64" fmla="*/ 20 w 595"/>
                <a:gd name="T65" fmla="*/ 58 h 466"/>
                <a:gd name="T66" fmla="*/ 15 w 595"/>
                <a:gd name="T67" fmla="*/ 54 h 466"/>
                <a:gd name="T68" fmla="*/ 9 w 595"/>
                <a:gd name="T69" fmla="*/ 50 h 466"/>
                <a:gd name="T70" fmla="*/ 4 w 595"/>
                <a:gd name="T71" fmla="*/ 46 h 466"/>
                <a:gd name="T72" fmla="*/ 0 w 595"/>
                <a:gd name="T73" fmla="*/ 40 h 466"/>
                <a:gd name="T74" fmla="*/ 2 w 595"/>
                <a:gd name="T75" fmla="*/ 31 h 466"/>
                <a:gd name="T76" fmla="*/ 6 w 595"/>
                <a:gd name="T77" fmla="*/ 24 h 466"/>
                <a:gd name="T78" fmla="*/ 12 w 595"/>
                <a:gd name="T79" fmla="*/ 17 h 466"/>
                <a:gd name="T80" fmla="*/ 21 w 595"/>
                <a:gd name="T81" fmla="*/ 10 h 466"/>
                <a:gd name="T82" fmla="*/ 27 w 595"/>
                <a:gd name="T83" fmla="*/ 6 h 466"/>
                <a:gd name="T84" fmla="*/ 34 w 595"/>
                <a:gd name="T85" fmla="*/ 3 h 466"/>
                <a:gd name="T86" fmla="*/ 42 w 595"/>
                <a:gd name="T87" fmla="*/ 1 h 466"/>
                <a:gd name="T88" fmla="*/ 50 w 595"/>
                <a:gd name="T89" fmla="*/ 0 h 466"/>
                <a:gd name="T90" fmla="*/ 58 w 595"/>
                <a:gd name="T91" fmla="*/ 0 h 466"/>
                <a:gd name="T92" fmla="*/ 66 w 595"/>
                <a:gd name="T93" fmla="*/ 1 h 466"/>
                <a:gd name="T94" fmla="*/ 73 w 595"/>
                <a:gd name="T95" fmla="*/ 2 h 466"/>
                <a:gd name="T96" fmla="*/ 80 w 595"/>
                <a:gd name="T97" fmla="*/ 3 h 466"/>
                <a:gd name="T98" fmla="*/ 86 w 595"/>
                <a:gd name="T99" fmla="*/ 5 h 466"/>
                <a:gd name="T100" fmla="*/ 91 w 595"/>
                <a:gd name="T101" fmla="*/ 8 h 466"/>
                <a:gd name="T102" fmla="*/ 94 w 595"/>
                <a:gd name="T103" fmla="*/ 12 h 466"/>
                <a:gd name="T104" fmla="*/ 97 w 595"/>
                <a:gd name="T105" fmla="*/ 16 h 4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5"/>
                <a:gd name="T160" fmla="*/ 0 h 466"/>
                <a:gd name="T161" fmla="*/ 595 w 595"/>
                <a:gd name="T162" fmla="*/ 466 h 4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5" h="466">
                  <a:moveTo>
                    <a:pt x="543" y="101"/>
                  </a:moveTo>
                  <a:lnTo>
                    <a:pt x="547" y="112"/>
                  </a:lnTo>
                  <a:lnTo>
                    <a:pt x="551" y="124"/>
                  </a:lnTo>
                  <a:lnTo>
                    <a:pt x="556" y="134"/>
                  </a:lnTo>
                  <a:lnTo>
                    <a:pt x="561" y="145"/>
                  </a:lnTo>
                  <a:lnTo>
                    <a:pt x="568" y="155"/>
                  </a:lnTo>
                  <a:lnTo>
                    <a:pt x="575" y="165"/>
                  </a:lnTo>
                  <a:lnTo>
                    <a:pt x="584" y="175"/>
                  </a:lnTo>
                  <a:lnTo>
                    <a:pt x="595" y="184"/>
                  </a:lnTo>
                  <a:lnTo>
                    <a:pt x="577" y="211"/>
                  </a:lnTo>
                  <a:lnTo>
                    <a:pt x="558" y="240"/>
                  </a:lnTo>
                  <a:lnTo>
                    <a:pt x="538" y="267"/>
                  </a:lnTo>
                  <a:lnTo>
                    <a:pt x="517" y="293"/>
                  </a:lnTo>
                  <a:lnTo>
                    <a:pt x="495" y="321"/>
                  </a:lnTo>
                  <a:lnTo>
                    <a:pt x="474" y="347"/>
                  </a:lnTo>
                  <a:lnTo>
                    <a:pt x="455" y="373"/>
                  </a:lnTo>
                  <a:lnTo>
                    <a:pt x="436" y="400"/>
                  </a:lnTo>
                  <a:lnTo>
                    <a:pt x="425" y="392"/>
                  </a:lnTo>
                  <a:lnTo>
                    <a:pt x="413" y="383"/>
                  </a:lnTo>
                  <a:lnTo>
                    <a:pt x="402" y="375"/>
                  </a:lnTo>
                  <a:lnTo>
                    <a:pt x="390" y="367"/>
                  </a:lnTo>
                  <a:lnTo>
                    <a:pt x="377" y="360"/>
                  </a:lnTo>
                  <a:lnTo>
                    <a:pt x="364" y="356"/>
                  </a:lnTo>
                  <a:lnTo>
                    <a:pt x="348" y="355"/>
                  </a:lnTo>
                  <a:lnTo>
                    <a:pt x="332" y="356"/>
                  </a:lnTo>
                  <a:lnTo>
                    <a:pt x="313" y="357"/>
                  </a:lnTo>
                  <a:lnTo>
                    <a:pt x="298" y="365"/>
                  </a:lnTo>
                  <a:lnTo>
                    <a:pt x="286" y="378"/>
                  </a:lnTo>
                  <a:lnTo>
                    <a:pt x="277" y="393"/>
                  </a:lnTo>
                  <a:lnTo>
                    <a:pt x="269" y="410"/>
                  </a:lnTo>
                  <a:lnTo>
                    <a:pt x="265" y="426"/>
                  </a:lnTo>
                  <a:lnTo>
                    <a:pt x="261" y="442"/>
                  </a:lnTo>
                  <a:lnTo>
                    <a:pt x="260" y="454"/>
                  </a:lnTo>
                  <a:lnTo>
                    <a:pt x="255" y="456"/>
                  </a:lnTo>
                  <a:lnTo>
                    <a:pt x="249" y="459"/>
                  </a:lnTo>
                  <a:lnTo>
                    <a:pt x="244" y="461"/>
                  </a:lnTo>
                  <a:lnTo>
                    <a:pt x="238" y="462"/>
                  </a:lnTo>
                  <a:lnTo>
                    <a:pt x="233" y="465"/>
                  </a:lnTo>
                  <a:lnTo>
                    <a:pt x="226" y="466"/>
                  </a:lnTo>
                  <a:lnTo>
                    <a:pt x="222" y="466"/>
                  </a:lnTo>
                  <a:lnTo>
                    <a:pt x="216" y="465"/>
                  </a:lnTo>
                  <a:lnTo>
                    <a:pt x="205" y="454"/>
                  </a:lnTo>
                  <a:lnTo>
                    <a:pt x="192" y="443"/>
                  </a:lnTo>
                  <a:lnTo>
                    <a:pt x="178" y="432"/>
                  </a:lnTo>
                  <a:lnTo>
                    <a:pt x="163" y="422"/>
                  </a:lnTo>
                  <a:lnTo>
                    <a:pt x="145" y="415"/>
                  </a:lnTo>
                  <a:lnTo>
                    <a:pt x="126" y="412"/>
                  </a:lnTo>
                  <a:lnTo>
                    <a:pt x="107" y="413"/>
                  </a:lnTo>
                  <a:lnTo>
                    <a:pt x="86" y="418"/>
                  </a:lnTo>
                  <a:lnTo>
                    <a:pt x="76" y="427"/>
                  </a:lnTo>
                  <a:lnTo>
                    <a:pt x="65" y="434"/>
                  </a:lnTo>
                  <a:lnTo>
                    <a:pt x="54" y="437"/>
                  </a:lnTo>
                  <a:lnTo>
                    <a:pt x="44" y="438"/>
                  </a:lnTo>
                  <a:lnTo>
                    <a:pt x="34" y="436"/>
                  </a:lnTo>
                  <a:lnTo>
                    <a:pt x="26" y="431"/>
                  </a:lnTo>
                  <a:lnTo>
                    <a:pt x="18" y="422"/>
                  </a:lnTo>
                  <a:lnTo>
                    <a:pt x="11" y="411"/>
                  </a:lnTo>
                  <a:lnTo>
                    <a:pt x="20" y="324"/>
                  </a:lnTo>
                  <a:lnTo>
                    <a:pt x="31" y="328"/>
                  </a:lnTo>
                  <a:lnTo>
                    <a:pt x="41" y="335"/>
                  </a:lnTo>
                  <a:lnTo>
                    <a:pt x="52" y="343"/>
                  </a:lnTo>
                  <a:lnTo>
                    <a:pt x="63" y="350"/>
                  </a:lnTo>
                  <a:lnTo>
                    <a:pt x="74" y="358"/>
                  </a:lnTo>
                  <a:lnTo>
                    <a:pt x="87" y="364"/>
                  </a:lnTo>
                  <a:lnTo>
                    <a:pt x="100" y="366"/>
                  </a:lnTo>
                  <a:lnTo>
                    <a:pt x="114" y="365"/>
                  </a:lnTo>
                  <a:lnTo>
                    <a:pt x="100" y="352"/>
                  </a:lnTo>
                  <a:lnTo>
                    <a:pt x="85" y="338"/>
                  </a:lnTo>
                  <a:lnTo>
                    <a:pt x="69" y="325"/>
                  </a:lnTo>
                  <a:lnTo>
                    <a:pt x="53" y="313"/>
                  </a:lnTo>
                  <a:lnTo>
                    <a:pt x="38" y="300"/>
                  </a:lnTo>
                  <a:lnTo>
                    <a:pt x="22" y="286"/>
                  </a:lnTo>
                  <a:lnTo>
                    <a:pt x="10" y="270"/>
                  </a:lnTo>
                  <a:lnTo>
                    <a:pt x="0" y="253"/>
                  </a:lnTo>
                  <a:lnTo>
                    <a:pt x="2" y="221"/>
                  </a:lnTo>
                  <a:lnTo>
                    <a:pt x="9" y="193"/>
                  </a:lnTo>
                  <a:lnTo>
                    <a:pt x="19" y="169"/>
                  </a:lnTo>
                  <a:lnTo>
                    <a:pt x="32" y="147"/>
                  </a:lnTo>
                  <a:lnTo>
                    <a:pt x="49" y="127"/>
                  </a:lnTo>
                  <a:lnTo>
                    <a:pt x="68" y="106"/>
                  </a:lnTo>
                  <a:lnTo>
                    <a:pt x="91" y="85"/>
                  </a:lnTo>
                  <a:lnTo>
                    <a:pt x="118" y="61"/>
                  </a:lnTo>
                  <a:lnTo>
                    <a:pt x="134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0" y="17"/>
                  </a:lnTo>
                  <a:lnTo>
                    <a:pt x="210" y="10"/>
                  </a:lnTo>
                  <a:lnTo>
                    <a:pt x="232" y="6"/>
                  </a:lnTo>
                  <a:lnTo>
                    <a:pt x="254" y="3"/>
                  </a:lnTo>
                  <a:lnTo>
                    <a:pt x="276" y="0"/>
                  </a:lnTo>
                  <a:lnTo>
                    <a:pt x="298" y="0"/>
                  </a:lnTo>
                  <a:lnTo>
                    <a:pt x="321" y="0"/>
                  </a:lnTo>
                  <a:lnTo>
                    <a:pt x="343" y="1"/>
                  </a:lnTo>
                  <a:lnTo>
                    <a:pt x="366" y="4"/>
                  </a:lnTo>
                  <a:lnTo>
                    <a:pt x="388" y="7"/>
                  </a:lnTo>
                  <a:lnTo>
                    <a:pt x="409" y="10"/>
                  </a:lnTo>
                  <a:lnTo>
                    <a:pt x="429" y="14"/>
                  </a:lnTo>
                  <a:lnTo>
                    <a:pt x="449" y="18"/>
                  </a:lnTo>
                  <a:lnTo>
                    <a:pt x="467" y="23"/>
                  </a:lnTo>
                  <a:lnTo>
                    <a:pt x="481" y="31"/>
                  </a:lnTo>
                  <a:lnTo>
                    <a:pt x="494" y="41"/>
                  </a:lnTo>
                  <a:lnTo>
                    <a:pt x="505" y="52"/>
                  </a:lnTo>
                  <a:lnTo>
                    <a:pt x="516" y="64"/>
                  </a:lnTo>
                  <a:lnTo>
                    <a:pt x="525" y="76"/>
                  </a:lnTo>
                  <a:lnTo>
                    <a:pt x="535" y="89"/>
                  </a:lnTo>
                  <a:lnTo>
                    <a:pt x="543" y="10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AutoShape 18"/>
            <p:cNvSpPr>
              <a:spLocks noChangeArrowheads="1"/>
            </p:cNvSpPr>
            <p:nvPr/>
          </p:nvSpPr>
          <p:spPr bwMode="auto">
            <a:xfrm flipH="1">
              <a:off x="764" y="401"/>
              <a:ext cx="52" cy="110"/>
            </a:xfrm>
            <a:custGeom>
              <a:avLst/>
              <a:gdLst>
                <a:gd name="T0" fmla="*/ 18 w 121"/>
                <a:gd name="T1" fmla="*/ 0 h 274"/>
                <a:gd name="T2" fmla="*/ 18 w 121"/>
                <a:gd name="T3" fmla="*/ 1 h 274"/>
                <a:gd name="T4" fmla="*/ 17 w 121"/>
                <a:gd name="T5" fmla="*/ 2 h 274"/>
                <a:gd name="T6" fmla="*/ 16 w 121"/>
                <a:gd name="T7" fmla="*/ 4 h 274"/>
                <a:gd name="T8" fmla="*/ 15 w 121"/>
                <a:gd name="T9" fmla="*/ 4 h 274"/>
                <a:gd name="T10" fmla="*/ 15 w 121"/>
                <a:gd name="T11" fmla="*/ 5 h 274"/>
                <a:gd name="T12" fmla="*/ 14 w 121"/>
                <a:gd name="T13" fmla="*/ 6 h 274"/>
                <a:gd name="T14" fmla="*/ 14 w 121"/>
                <a:gd name="T15" fmla="*/ 7 h 274"/>
                <a:gd name="T16" fmla="*/ 15 w 121"/>
                <a:gd name="T17" fmla="*/ 8 h 274"/>
                <a:gd name="T18" fmla="*/ 22 w 121"/>
                <a:gd name="T19" fmla="*/ 2 h 274"/>
                <a:gd name="T20" fmla="*/ 21 w 121"/>
                <a:gd name="T21" fmla="*/ 4 h 274"/>
                <a:gd name="T22" fmla="*/ 21 w 121"/>
                <a:gd name="T23" fmla="*/ 5 h 274"/>
                <a:gd name="T24" fmla="*/ 19 w 121"/>
                <a:gd name="T25" fmla="*/ 6 h 274"/>
                <a:gd name="T26" fmla="*/ 18 w 121"/>
                <a:gd name="T27" fmla="*/ 8 h 274"/>
                <a:gd name="T28" fmla="*/ 17 w 121"/>
                <a:gd name="T29" fmla="*/ 9 h 274"/>
                <a:gd name="T30" fmla="*/ 15 w 121"/>
                <a:gd name="T31" fmla="*/ 10 h 274"/>
                <a:gd name="T32" fmla="*/ 14 w 121"/>
                <a:gd name="T33" fmla="*/ 12 h 274"/>
                <a:gd name="T34" fmla="*/ 12 w 121"/>
                <a:gd name="T35" fmla="*/ 13 h 274"/>
                <a:gd name="T36" fmla="*/ 10 w 121"/>
                <a:gd name="T37" fmla="*/ 16 h 274"/>
                <a:gd name="T38" fmla="*/ 9 w 121"/>
                <a:gd name="T39" fmla="*/ 20 h 274"/>
                <a:gd name="T40" fmla="*/ 7 w 121"/>
                <a:gd name="T41" fmla="*/ 23 h 274"/>
                <a:gd name="T42" fmla="*/ 6 w 121"/>
                <a:gd name="T43" fmla="*/ 27 h 274"/>
                <a:gd name="T44" fmla="*/ 5 w 121"/>
                <a:gd name="T45" fmla="*/ 31 h 274"/>
                <a:gd name="T46" fmla="*/ 5 w 121"/>
                <a:gd name="T47" fmla="*/ 35 h 274"/>
                <a:gd name="T48" fmla="*/ 5 w 121"/>
                <a:gd name="T49" fmla="*/ 39 h 274"/>
                <a:gd name="T50" fmla="*/ 5 w 121"/>
                <a:gd name="T51" fmla="*/ 44 h 274"/>
                <a:gd name="T52" fmla="*/ 1 w 121"/>
                <a:gd name="T53" fmla="*/ 37 h 274"/>
                <a:gd name="T54" fmla="*/ 0 w 121"/>
                <a:gd name="T55" fmla="*/ 31 h 274"/>
                <a:gd name="T56" fmla="*/ 0 w 121"/>
                <a:gd name="T57" fmla="*/ 24 h 274"/>
                <a:gd name="T58" fmla="*/ 1 w 121"/>
                <a:gd name="T59" fmla="*/ 18 h 274"/>
                <a:gd name="T60" fmla="*/ 4 w 121"/>
                <a:gd name="T61" fmla="*/ 13 h 274"/>
                <a:gd name="T62" fmla="*/ 7 w 121"/>
                <a:gd name="T63" fmla="*/ 8 h 274"/>
                <a:gd name="T64" fmla="*/ 11 w 121"/>
                <a:gd name="T65" fmla="*/ 4 h 274"/>
                <a:gd name="T66" fmla="*/ 15 w 121"/>
                <a:gd name="T67" fmla="*/ 0 h 274"/>
                <a:gd name="T68" fmla="*/ 18 w 121"/>
                <a:gd name="T69" fmla="*/ 0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1"/>
                <a:gd name="T106" fmla="*/ 0 h 274"/>
                <a:gd name="T107" fmla="*/ 121 w 121"/>
                <a:gd name="T108" fmla="*/ 274 h 2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1" h="274">
                  <a:moveTo>
                    <a:pt x="95" y="0"/>
                  </a:moveTo>
                  <a:lnTo>
                    <a:pt x="95" y="8"/>
                  </a:lnTo>
                  <a:lnTo>
                    <a:pt x="92" y="15"/>
                  </a:lnTo>
                  <a:lnTo>
                    <a:pt x="87" y="22"/>
                  </a:lnTo>
                  <a:lnTo>
                    <a:pt x="82" y="27"/>
                  </a:lnTo>
                  <a:lnTo>
                    <a:pt x="78" y="33"/>
                  </a:lnTo>
                  <a:lnTo>
                    <a:pt x="75" y="38"/>
                  </a:lnTo>
                  <a:lnTo>
                    <a:pt x="75" y="43"/>
                  </a:lnTo>
                  <a:lnTo>
                    <a:pt x="79" y="48"/>
                  </a:lnTo>
                  <a:lnTo>
                    <a:pt x="121" y="14"/>
                  </a:lnTo>
                  <a:lnTo>
                    <a:pt x="116" y="23"/>
                  </a:lnTo>
                  <a:lnTo>
                    <a:pt x="111" y="32"/>
                  </a:lnTo>
                  <a:lnTo>
                    <a:pt x="104" y="41"/>
                  </a:lnTo>
                  <a:lnTo>
                    <a:pt x="97" y="48"/>
                  </a:lnTo>
                  <a:lnTo>
                    <a:pt x="90" y="56"/>
                  </a:lnTo>
                  <a:lnTo>
                    <a:pt x="82" y="64"/>
                  </a:lnTo>
                  <a:lnTo>
                    <a:pt x="74" y="71"/>
                  </a:lnTo>
                  <a:lnTo>
                    <a:pt x="67" y="80"/>
                  </a:lnTo>
                  <a:lnTo>
                    <a:pt x="56" y="101"/>
                  </a:lnTo>
                  <a:lnTo>
                    <a:pt x="46" y="123"/>
                  </a:lnTo>
                  <a:lnTo>
                    <a:pt x="38" y="145"/>
                  </a:lnTo>
                  <a:lnTo>
                    <a:pt x="32" y="168"/>
                  </a:lnTo>
                  <a:lnTo>
                    <a:pt x="27" y="192"/>
                  </a:lnTo>
                  <a:lnTo>
                    <a:pt x="25" y="217"/>
                  </a:lnTo>
                  <a:lnTo>
                    <a:pt x="25" y="245"/>
                  </a:lnTo>
                  <a:lnTo>
                    <a:pt x="27" y="274"/>
                  </a:lnTo>
                  <a:lnTo>
                    <a:pt x="8" y="231"/>
                  </a:lnTo>
                  <a:lnTo>
                    <a:pt x="0" y="190"/>
                  </a:lnTo>
                  <a:lnTo>
                    <a:pt x="1" y="150"/>
                  </a:lnTo>
                  <a:lnTo>
                    <a:pt x="8" y="113"/>
                  </a:lnTo>
                  <a:lnTo>
                    <a:pt x="22" y="79"/>
                  </a:lnTo>
                  <a:lnTo>
                    <a:pt x="39" y="48"/>
                  </a:lnTo>
                  <a:lnTo>
                    <a:pt x="60" y="22"/>
                  </a:lnTo>
                  <a:lnTo>
                    <a:pt x="81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AutoShape 19"/>
            <p:cNvSpPr>
              <a:spLocks noChangeArrowheads="1"/>
            </p:cNvSpPr>
            <p:nvPr/>
          </p:nvSpPr>
          <p:spPr bwMode="auto">
            <a:xfrm flipH="1">
              <a:off x="705" y="443"/>
              <a:ext cx="46" cy="55"/>
            </a:xfrm>
            <a:custGeom>
              <a:avLst/>
              <a:gdLst>
                <a:gd name="T0" fmla="*/ 1 w 110"/>
                <a:gd name="T1" fmla="*/ 22 h 137"/>
                <a:gd name="T2" fmla="*/ 0 w 110"/>
                <a:gd name="T3" fmla="*/ 21 h 137"/>
                <a:gd name="T4" fmla="*/ 0 w 110"/>
                <a:gd name="T5" fmla="*/ 19 h 137"/>
                <a:gd name="T6" fmla="*/ 1 w 110"/>
                <a:gd name="T7" fmla="*/ 18 h 137"/>
                <a:gd name="T8" fmla="*/ 2 w 110"/>
                <a:gd name="T9" fmla="*/ 16 h 137"/>
                <a:gd name="T10" fmla="*/ 4 w 110"/>
                <a:gd name="T11" fmla="*/ 14 h 137"/>
                <a:gd name="T12" fmla="*/ 6 w 110"/>
                <a:gd name="T13" fmla="*/ 12 h 137"/>
                <a:gd name="T14" fmla="*/ 8 w 110"/>
                <a:gd name="T15" fmla="*/ 10 h 137"/>
                <a:gd name="T16" fmla="*/ 10 w 110"/>
                <a:gd name="T17" fmla="*/ 8 h 137"/>
                <a:gd name="T18" fmla="*/ 13 w 110"/>
                <a:gd name="T19" fmla="*/ 6 h 137"/>
                <a:gd name="T20" fmla="*/ 15 w 110"/>
                <a:gd name="T21" fmla="*/ 4 h 137"/>
                <a:gd name="T22" fmla="*/ 17 w 110"/>
                <a:gd name="T23" fmla="*/ 2 h 137"/>
                <a:gd name="T24" fmla="*/ 19 w 110"/>
                <a:gd name="T25" fmla="*/ 0 h 137"/>
                <a:gd name="T26" fmla="*/ 19 w 110"/>
                <a:gd name="T27" fmla="*/ 3 h 137"/>
                <a:gd name="T28" fmla="*/ 1 w 110"/>
                <a:gd name="T29" fmla="*/ 22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37"/>
                <a:gd name="T47" fmla="*/ 110 w 110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37">
                  <a:moveTo>
                    <a:pt x="4" y="137"/>
                  </a:moveTo>
                  <a:lnTo>
                    <a:pt x="0" y="130"/>
                  </a:lnTo>
                  <a:lnTo>
                    <a:pt x="1" y="120"/>
                  </a:lnTo>
                  <a:lnTo>
                    <a:pt x="6" y="110"/>
                  </a:lnTo>
                  <a:lnTo>
                    <a:pt x="12" y="100"/>
                  </a:lnTo>
                  <a:lnTo>
                    <a:pt x="22" y="88"/>
                  </a:lnTo>
                  <a:lnTo>
                    <a:pt x="34" y="75"/>
                  </a:lnTo>
                  <a:lnTo>
                    <a:pt x="46" y="64"/>
                  </a:lnTo>
                  <a:lnTo>
                    <a:pt x="58" y="52"/>
                  </a:lnTo>
                  <a:lnTo>
                    <a:pt x="72" y="40"/>
                  </a:lnTo>
                  <a:lnTo>
                    <a:pt x="85" y="26"/>
                  </a:lnTo>
                  <a:lnTo>
                    <a:pt x="98" y="13"/>
                  </a:lnTo>
                  <a:lnTo>
                    <a:pt x="110" y="0"/>
                  </a:lnTo>
                  <a:lnTo>
                    <a:pt x="110" y="18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AutoShape 20"/>
            <p:cNvSpPr>
              <a:spLocks noChangeArrowheads="1"/>
            </p:cNvSpPr>
            <p:nvPr/>
          </p:nvSpPr>
          <p:spPr bwMode="auto">
            <a:xfrm flipH="1">
              <a:off x="686" y="450"/>
              <a:ext cx="42" cy="47"/>
            </a:xfrm>
            <a:custGeom>
              <a:avLst/>
              <a:gdLst>
                <a:gd name="T0" fmla="*/ 0 w 100"/>
                <a:gd name="T1" fmla="*/ 19 h 117"/>
                <a:gd name="T2" fmla="*/ 1 w 100"/>
                <a:gd name="T3" fmla="*/ 16 h 117"/>
                <a:gd name="T4" fmla="*/ 2 w 100"/>
                <a:gd name="T5" fmla="*/ 14 h 117"/>
                <a:gd name="T6" fmla="*/ 4 w 100"/>
                <a:gd name="T7" fmla="*/ 11 h 117"/>
                <a:gd name="T8" fmla="*/ 6 w 100"/>
                <a:gd name="T9" fmla="*/ 8 h 117"/>
                <a:gd name="T10" fmla="*/ 8 w 100"/>
                <a:gd name="T11" fmla="*/ 6 h 117"/>
                <a:gd name="T12" fmla="*/ 11 w 100"/>
                <a:gd name="T13" fmla="*/ 4 h 117"/>
                <a:gd name="T14" fmla="*/ 13 w 100"/>
                <a:gd name="T15" fmla="*/ 2 h 117"/>
                <a:gd name="T16" fmla="*/ 16 w 100"/>
                <a:gd name="T17" fmla="*/ 0 h 117"/>
                <a:gd name="T18" fmla="*/ 18 w 100"/>
                <a:gd name="T19" fmla="*/ 1 h 117"/>
                <a:gd name="T20" fmla="*/ 0 w 100"/>
                <a:gd name="T21" fmla="*/ 19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17"/>
                <a:gd name="T35" fmla="*/ 100 w 100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17">
                  <a:moveTo>
                    <a:pt x="0" y="117"/>
                  </a:moveTo>
                  <a:lnTo>
                    <a:pt x="4" y="101"/>
                  </a:lnTo>
                  <a:lnTo>
                    <a:pt x="11" y="84"/>
                  </a:lnTo>
                  <a:lnTo>
                    <a:pt x="21" y="69"/>
                  </a:lnTo>
                  <a:lnTo>
                    <a:pt x="33" y="53"/>
                  </a:lnTo>
                  <a:lnTo>
                    <a:pt x="46" y="39"/>
                  </a:lnTo>
                  <a:lnTo>
                    <a:pt x="60" y="25"/>
                  </a:lnTo>
                  <a:lnTo>
                    <a:pt x="75" y="12"/>
                  </a:lnTo>
                  <a:lnTo>
                    <a:pt x="89" y="0"/>
                  </a:lnTo>
                  <a:lnTo>
                    <a:pt x="100" y="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AutoShape 21"/>
            <p:cNvSpPr>
              <a:spLocks noChangeArrowheads="1"/>
            </p:cNvSpPr>
            <p:nvPr/>
          </p:nvSpPr>
          <p:spPr bwMode="auto">
            <a:xfrm flipH="1">
              <a:off x="674" y="460"/>
              <a:ext cx="35" cy="30"/>
            </a:xfrm>
            <a:custGeom>
              <a:avLst/>
              <a:gdLst>
                <a:gd name="T0" fmla="*/ 0 w 82"/>
                <a:gd name="T1" fmla="*/ 12 h 74"/>
                <a:gd name="T2" fmla="*/ 0 w 82"/>
                <a:gd name="T3" fmla="*/ 10 h 74"/>
                <a:gd name="T4" fmla="*/ 1 w 82"/>
                <a:gd name="T5" fmla="*/ 9 h 74"/>
                <a:gd name="T6" fmla="*/ 3 w 82"/>
                <a:gd name="T7" fmla="*/ 7 h 74"/>
                <a:gd name="T8" fmla="*/ 4 w 82"/>
                <a:gd name="T9" fmla="*/ 5 h 74"/>
                <a:gd name="T10" fmla="*/ 6 w 82"/>
                <a:gd name="T11" fmla="*/ 4 h 74"/>
                <a:gd name="T12" fmla="*/ 8 w 82"/>
                <a:gd name="T13" fmla="*/ 2 h 74"/>
                <a:gd name="T14" fmla="*/ 10 w 82"/>
                <a:gd name="T15" fmla="*/ 2 h 74"/>
                <a:gd name="T16" fmla="*/ 12 w 82"/>
                <a:gd name="T17" fmla="*/ 0 h 74"/>
                <a:gd name="T18" fmla="*/ 15 w 82"/>
                <a:gd name="T19" fmla="*/ 0 h 74"/>
                <a:gd name="T20" fmla="*/ 0 w 82"/>
                <a:gd name="T21" fmla="*/ 12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74"/>
                <a:gd name="T35" fmla="*/ 82 w 8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74">
                  <a:moveTo>
                    <a:pt x="0" y="74"/>
                  </a:moveTo>
                  <a:lnTo>
                    <a:pt x="2" y="62"/>
                  </a:lnTo>
                  <a:lnTo>
                    <a:pt x="8" y="51"/>
                  </a:lnTo>
                  <a:lnTo>
                    <a:pt x="16" y="42"/>
                  </a:lnTo>
                  <a:lnTo>
                    <a:pt x="24" y="33"/>
                  </a:lnTo>
                  <a:lnTo>
                    <a:pt x="34" y="25"/>
                  </a:lnTo>
                  <a:lnTo>
                    <a:pt x="45" y="16"/>
                  </a:lnTo>
                  <a:lnTo>
                    <a:pt x="56" y="9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AutoShape 22"/>
            <p:cNvSpPr>
              <a:spLocks noChangeArrowheads="1"/>
            </p:cNvSpPr>
            <p:nvPr/>
          </p:nvSpPr>
          <p:spPr bwMode="auto">
            <a:xfrm flipH="1">
              <a:off x="600" y="460"/>
              <a:ext cx="201" cy="219"/>
            </a:xfrm>
            <a:custGeom>
              <a:avLst/>
              <a:gdLst>
                <a:gd name="T0" fmla="*/ 85 w 475"/>
                <a:gd name="T1" fmla="*/ 7 h 546"/>
                <a:gd name="T2" fmla="*/ 85 w 475"/>
                <a:gd name="T3" fmla="*/ 14 h 546"/>
                <a:gd name="T4" fmla="*/ 82 w 475"/>
                <a:gd name="T5" fmla="*/ 20 h 546"/>
                <a:gd name="T6" fmla="*/ 78 w 475"/>
                <a:gd name="T7" fmla="*/ 26 h 546"/>
                <a:gd name="T8" fmla="*/ 76 w 475"/>
                <a:gd name="T9" fmla="*/ 32 h 546"/>
                <a:gd name="T10" fmla="*/ 69 w 475"/>
                <a:gd name="T11" fmla="*/ 34 h 546"/>
                <a:gd name="T12" fmla="*/ 63 w 475"/>
                <a:gd name="T13" fmla="*/ 35 h 546"/>
                <a:gd name="T14" fmla="*/ 63 w 475"/>
                <a:gd name="T15" fmla="*/ 38 h 546"/>
                <a:gd name="T16" fmla="*/ 68 w 475"/>
                <a:gd name="T17" fmla="*/ 44 h 546"/>
                <a:gd name="T18" fmla="*/ 68 w 475"/>
                <a:gd name="T19" fmla="*/ 51 h 546"/>
                <a:gd name="T20" fmla="*/ 67 w 475"/>
                <a:gd name="T21" fmla="*/ 61 h 546"/>
                <a:gd name="T22" fmla="*/ 64 w 475"/>
                <a:gd name="T23" fmla="*/ 69 h 546"/>
                <a:gd name="T24" fmla="*/ 61 w 475"/>
                <a:gd name="T25" fmla="*/ 75 h 546"/>
                <a:gd name="T26" fmla="*/ 55 w 475"/>
                <a:gd name="T27" fmla="*/ 80 h 546"/>
                <a:gd name="T28" fmla="*/ 49 w 475"/>
                <a:gd name="T29" fmla="*/ 85 h 546"/>
                <a:gd name="T30" fmla="*/ 42 w 475"/>
                <a:gd name="T31" fmla="*/ 87 h 546"/>
                <a:gd name="T32" fmla="*/ 34 w 475"/>
                <a:gd name="T33" fmla="*/ 88 h 546"/>
                <a:gd name="T34" fmla="*/ 27 w 475"/>
                <a:gd name="T35" fmla="*/ 87 h 546"/>
                <a:gd name="T36" fmla="*/ 19 w 475"/>
                <a:gd name="T37" fmla="*/ 85 h 546"/>
                <a:gd name="T38" fmla="*/ 12 w 475"/>
                <a:gd name="T39" fmla="*/ 83 h 546"/>
                <a:gd name="T40" fmla="*/ 10 w 475"/>
                <a:gd name="T41" fmla="*/ 79 h 546"/>
                <a:gd name="T42" fmla="*/ 12 w 475"/>
                <a:gd name="T43" fmla="*/ 76 h 546"/>
                <a:gd name="T44" fmla="*/ 15 w 475"/>
                <a:gd name="T45" fmla="*/ 73 h 546"/>
                <a:gd name="T46" fmla="*/ 17 w 475"/>
                <a:gd name="T47" fmla="*/ 69 h 546"/>
                <a:gd name="T48" fmla="*/ 16 w 475"/>
                <a:gd name="T49" fmla="*/ 65 h 546"/>
                <a:gd name="T50" fmla="*/ 13 w 475"/>
                <a:gd name="T51" fmla="*/ 69 h 546"/>
                <a:gd name="T52" fmla="*/ 11 w 475"/>
                <a:gd name="T53" fmla="*/ 73 h 546"/>
                <a:gd name="T54" fmla="*/ 8 w 475"/>
                <a:gd name="T55" fmla="*/ 76 h 546"/>
                <a:gd name="T56" fmla="*/ 3 w 475"/>
                <a:gd name="T57" fmla="*/ 76 h 546"/>
                <a:gd name="T58" fmla="*/ 2 w 475"/>
                <a:gd name="T59" fmla="*/ 65 h 546"/>
                <a:gd name="T60" fmla="*/ 0 w 475"/>
                <a:gd name="T61" fmla="*/ 55 h 546"/>
                <a:gd name="T62" fmla="*/ 3 w 475"/>
                <a:gd name="T63" fmla="*/ 54 h 546"/>
                <a:gd name="T64" fmla="*/ 6 w 475"/>
                <a:gd name="T65" fmla="*/ 55 h 546"/>
                <a:gd name="T66" fmla="*/ 10 w 475"/>
                <a:gd name="T67" fmla="*/ 59 h 546"/>
                <a:gd name="T68" fmla="*/ 17 w 475"/>
                <a:gd name="T69" fmla="*/ 62 h 546"/>
                <a:gd name="T70" fmla="*/ 25 w 475"/>
                <a:gd name="T71" fmla="*/ 64 h 546"/>
                <a:gd name="T72" fmla="*/ 33 w 475"/>
                <a:gd name="T73" fmla="*/ 62 h 546"/>
                <a:gd name="T74" fmla="*/ 38 w 475"/>
                <a:gd name="T75" fmla="*/ 58 h 546"/>
                <a:gd name="T76" fmla="*/ 39 w 475"/>
                <a:gd name="T77" fmla="*/ 53 h 546"/>
                <a:gd name="T78" fmla="*/ 39 w 475"/>
                <a:gd name="T79" fmla="*/ 47 h 546"/>
                <a:gd name="T80" fmla="*/ 37 w 475"/>
                <a:gd name="T81" fmla="*/ 42 h 546"/>
                <a:gd name="T82" fmla="*/ 46 w 475"/>
                <a:gd name="T83" fmla="*/ 31 h 546"/>
                <a:gd name="T84" fmla="*/ 55 w 475"/>
                <a:gd name="T85" fmla="*/ 19 h 546"/>
                <a:gd name="T86" fmla="*/ 63 w 475"/>
                <a:gd name="T87" fmla="*/ 9 h 546"/>
                <a:gd name="T88" fmla="*/ 67 w 475"/>
                <a:gd name="T89" fmla="*/ 3 h 546"/>
                <a:gd name="T90" fmla="*/ 69 w 475"/>
                <a:gd name="T91" fmla="*/ 1 h 546"/>
                <a:gd name="T92" fmla="*/ 73 w 475"/>
                <a:gd name="T93" fmla="*/ 0 h 546"/>
                <a:gd name="T94" fmla="*/ 76 w 475"/>
                <a:gd name="T95" fmla="*/ 0 h 546"/>
                <a:gd name="T96" fmla="*/ 79 w 475"/>
                <a:gd name="T97" fmla="*/ 0 h 546"/>
                <a:gd name="T98" fmla="*/ 81 w 475"/>
                <a:gd name="T99" fmla="*/ 2 h 546"/>
                <a:gd name="T100" fmla="*/ 83 w 475"/>
                <a:gd name="T101" fmla="*/ 4 h 5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5"/>
                <a:gd name="T154" fmla="*/ 0 h 546"/>
                <a:gd name="T155" fmla="*/ 475 w 475"/>
                <a:gd name="T156" fmla="*/ 546 h 5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5" h="546">
                  <a:moveTo>
                    <a:pt x="463" y="23"/>
                  </a:moveTo>
                  <a:lnTo>
                    <a:pt x="473" y="44"/>
                  </a:lnTo>
                  <a:lnTo>
                    <a:pt x="475" y="65"/>
                  </a:lnTo>
                  <a:lnTo>
                    <a:pt x="473" y="85"/>
                  </a:lnTo>
                  <a:lnTo>
                    <a:pt x="466" y="105"/>
                  </a:lnTo>
                  <a:lnTo>
                    <a:pt x="456" y="125"/>
                  </a:lnTo>
                  <a:lnTo>
                    <a:pt x="446" y="145"/>
                  </a:lnTo>
                  <a:lnTo>
                    <a:pt x="438" y="163"/>
                  </a:lnTo>
                  <a:lnTo>
                    <a:pt x="432" y="183"/>
                  </a:lnTo>
                  <a:lnTo>
                    <a:pt x="426" y="197"/>
                  </a:lnTo>
                  <a:lnTo>
                    <a:pt x="409" y="206"/>
                  </a:lnTo>
                  <a:lnTo>
                    <a:pt x="388" y="212"/>
                  </a:lnTo>
                  <a:lnTo>
                    <a:pt x="367" y="215"/>
                  </a:lnTo>
                  <a:lnTo>
                    <a:pt x="351" y="219"/>
                  </a:lnTo>
                  <a:lnTo>
                    <a:pt x="343" y="225"/>
                  </a:lnTo>
                  <a:lnTo>
                    <a:pt x="349" y="236"/>
                  </a:lnTo>
                  <a:lnTo>
                    <a:pt x="373" y="252"/>
                  </a:lnTo>
                  <a:lnTo>
                    <a:pt x="377" y="271"/>
                  </a:lnTo>
                  <a:lnTo>
                    <a:pt x="379" y="295"/>
                  </a:lnTo>
                  <a:lnTo>
                    <a:pt x="379" y="320"/>
                  </a:lnTo>
                  <a:lnTo>
                    <a:pt x="378" y="348"/>
                  </a:lnTo>
                  <a:lnTo>
                    <a:pt x="374" y="376"/>
                  </a:lnTo>
                  <a:lnTo>
                    <a:pt x="369" y="403"/>
                  </a:lnTo>
                  <a:lnTo>
                    <a:pt x="360" y="429"/>
                  </a:lnTo>
                  <a:lnTo>
                    <a:pt x="349" y="451"/>
                  </a:lnTo>
                  <a:lnTo>
                    <a:pt x="337" y="466"/>
                  </a:lnTo>
                  <a:lnTo>
                    <a:pt x="324" y="483"/>
                  </a:lnTo>
                  <a:lnTo>
                    <a:pt x="309" y="499"/>
                  </a:lnTo>
                  <a:lnTo>
                    <a:pt x="293" y="513"/>
                  </a:lnTo>
                  <a:lnTo>
                    <a:pt x="275" y="527"/>
                  </a:lnTo>
                  <a:lnTo>
                    <a:pt x="255" y="537"/>
                  </a:lnTo>
                  <a:lnTo>
                    <a:pt x="234" y="543"/>
                  </a:lnTo>
                  <a:lnTo>
                    <a:pt x="209" y="544"/>
                  </a:lnTo>
                  <a:lnTo>
                    <a:pt x="191" y="546"/>
                  </a:lnTo>
                  <a:lnTo>
                    <a:pt x="171" y="545"/>
                  </a:lnTo>
                  <a:lnTo>
                    <a:pt x="150" y="542"/>
                  </a:lnTo>
                  <a:lnTo>
                    <a:pt x="129" y="537"/>
                  </a:lnTo>
                  <a:lnTo>
                    <a:pt x="107" y="530"/>
                  </a:lnTo>
                  <a:lnTo>
                    <a:pt x="85" y="522"/>
                  </a:lnTo>
                  <a:lnTo>
                    <a:pt x="66" y="513"/>
                  </a:lnTo>
                  <a:lnTo>
                    <a:pt x="46" y="504"/>
                  </a:lnTo>
                  <a:lnTo>
                    <a:pt x="54" y="493"/>
                  </a:lnTo>
                  <a:lnTo>
                    <a:pt x="61" y="483"/>
                  </a:lnTo>
                  <a:lnTo>
                    <a:pt x="69" y="473"/>
                  </a:lnTo>
                  <a:lnTo>
                    <a:pt x="78" y="463"/>
                  </a:lnTo>
                  <a:lnTo>
                    <a:pt x="84" y="452"/>
                  </a:lnTo>
                  <a:lnTo>
                    <a:pt x="91" y="441"/>
                  </a:lnTo>
                  <a:lnTo>
                    <a:pt x="95" y="429"/>
                  </a:lnTo>
                  <a:lnTo>
                    <a:pt x="97" y="416"/>
                  </a:lnTo>
                  <a:lnTo>
                    <a:pt x="89" y="407"/>
                  </a:lnTo>
                  <a:lnTo>
                    <a:pt x="80" y="415"/>
                  </a:lnTo>
                  <a:lnTo>
                    <a:pt x="73" y="426"/>
                  </a:lnTo>
                  <a:lnTo>
                    <a:pt x="67" y="439"/>
                  </a:lnTo>
                  <a:lnTo>
                    <a:pt x="61" y="452"/>
                  </a:lnTo>
                  <a:lnTo>
                    <a:pt x="54" y="464"/>
                  </a:lnTo>
                  <a:lnTo>
                    <a:pt x="45" y="472"/>
                  </a:lnTo>
                  <a:lnTo>
                    <a:pt x="33" y="474"/>
                  </a:lnTo>
                  <a:lnTo>
                    <a:pt x="17" y="470"/>
                  </a:lnTo>
                  <a:lnTo>
                    <a:pt x="16" y="439"/>
                  </a:lnTo>
                  <a:lnTo>
                    <a:pt x="10" y="404"/>
                  </a:lnTo>
                  <a:lnTo>
                    <a:pt x="2" y="371"/>
                  </a:lnTo>
                  <a:lnTo>
                    <a:pt x="0" y="341"/>
                  </a:lnTo>
                  <a:lnTo>
                    <a:pt x="10" y="337"/>
                  </a:lnTo>
                  <a:lnTo>
                    <a:pt x="18" y="335"/>
                  </a:lnTo>
                  <a:lnTo>
                    <a:pt x="26" y="335"/>
                  </a:lnTo>
                  <a:lnTo>
                    <a:pt x="31" y="338"/>
                  </a:lnTo>
                  <a:lnTo>
                    <a:pt x="41" y="351"/>
                  </a:lnTo>
                  <a:lnTo>
                    <a:pt x="55" y="364"/>
                  </a:lnTo>
                  <a:lnTo>
                    <a:pt x="72" y="377"/>
                  </a:lnTo>
                  <a:lnTo>
                    <a:pt x="91" y="387"/>
                  </a:lnTo>
                  <a:lnTo>
                    <a:pt x="113" y="394"/>
                  </a:lnTo>
                  <a:lnTo>
                    <a:pt x="136" y="396"/>
                  </a:lnTo>
                  <a:lnTo>
                    <a:pt x="160" y="393"/>
                  </a:lnTo>
                  <a:lnTo>
                    <a:pt x="186" y="384"/>
                  </a:lnTo>
                  <a:lnTo>
                    <a:pt x="202" y="374"/>
                  </a:lnTo>
                  <a:lnTo>
                    <a:pt x="212" y="361"/>
                  </a:lnTo>
                  <a:lnTo>
                    <a:pt x="217" y="346"/>
                  </a:lnTo>
                  <a:lnTo>
                    <a:pt x="219" y="329"/>
                  </a:lnTo>
                  <a:lnTo>
                    <a:pt x="218" y="312"/>
                  </a:lnTo>
                  <a:lnTo>
                    <a:pt x="216" y="293"/>
                  </a:lnTo>
                  <a:lnTo>
                    <a:pt x="212" y="275"/>
                  </a:lnTo>
                  <a:lnTo>
                    <a:pt x="208" y="259"/>
                  </a:lnTo>
                  <a:lnTo>
                    <a:pt x="232" y="229"/>
                  </a:lnTo>
                  <a:lnTo>
                    <a:pt x="258" y="194"/>
                  </a:lnTo>
                  <a:lnTo>
                    <a:pt x="284" y="157"/>
                  </a:lnTo>
                  <a:lnTo>
                    <a:pt x="309" y="119"/>
                  </a:lnTo>
                  <a:lnTo>
                    <a:pt x="332" y="85"/>
                  </a:lnTo>
                  <a:lnTo>
                    <a:pt x="352" y="56"/>
                  </a:lnTo>
                  <a:lnTo>
                    <a:pt x="366" y="33"/>
                  </a:lnTo>
                  <a:lnTo>
                    <a:pt x="375" y="21"/>
                  </a:lnTo>
                  <a:lnTo>
                    <a:pt x="381" y="13"/>
                  </a:lnTo>
                  <a:lnTo>
                    <a:pt x="387" y="6"/>
                  </a:lnTo>
                  <a:lnTo>
                    <a:pt x="395" y="2"/>
                  </a:lnTo>
                  <a:lnTo>
                    <a:pt x="407" y="0"/>
                  </a:lnTo>
                  <a:lnTo>
                    <a:pt x="415" y="1"/>
                  </a:lnTo>
                  <a:lnTo>
                    <a:pt x="423" y="1"/>
                  </a:lnTo>
                  <a:lnTo>
                    <a:pt x="432" y="2"/>
                  </a:lnTo>
                  <a:lnTo>
                    <a:pt x="440" y="3"/>
                  </a:lnTo>
                  <a:lnTo>
                    <a:pt x="448" y="5"/>
                  </a:lnTo>
                  <a:lnTo>
                    <a:pt x="454" y="9"/>
                  </a:lnTo>
                  <a:lnTo>
                    <a:pt x="460" y="14"/>
                  </a:lnTo>
                  <a:lnTo>
                    <a:pt x="463" y="2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AutoShape 23"/>
            <p:cNvSpPr>
              <a:spLocks noChangeArrowheads="1"/>
            </p:cNvSpPr>
            <p:nvPr/>
          </p:nvSpPr>
          <p:spPr bwMode="auto">
            <a:xfrm flipH="1">
              <a:off x="617" y="467"/>
              <a:ext cx="36" cy="58"/>
            </a:xfrm>
            <a:custGeom>
              <a:avLst/>
              <a:gdLst>
                <a:gd name="T0" fmla="*/ 13 w 83"/>
                <a:gd name="T1" fmla="*/ 0 h 146"/>
                <a:gd name="T2" fmla="*/ 10 w 83"/>
                <a:gd name="T3" fmla="*/ 2 h 146"/>
                <a:gd name="T4" fmla="*/ 9 w 83"/>
                <a:gd name="T5" fmla="*/ 3 h 146"/>
                <a:gd name="T6" fmla="*/ 7 w 83"/>
                <a:gd name="T7" fmla="*/ 5 h 146"/>
                <a:gd name="T8" fmla="*/ 6 w 83"/>
                <a:gd name="T9" fmla="*/ 7 h 146"/>
                <a:gd name="T10" fmla="*/ 4 w 83"/>
                <a:gd name="T11" fmla="*/ 8 h 146"/>
                <a:gd name="T12" fmla="*/ 3 w 83"/>
                <a:gd name="T13" fmla="*/ 10 h 146"/>
                <a:gd name="T14" fmla="*/ 3 w 83"/>
                <a:gd name="T15" fmla="*/ 12 h 146"/>
                <a:gd name="T16" fmla="*/ 3 w 83"/>
                <a:gd name="T17" fmla="*/ 15 h 146"/>
                <a:gd name="T18" fmla="*/ 4 w 83"/>
                <a:gd name="T19" fmla="*/ 15 h 146"/>
                <a:gd name="T20" fmla="*/ 7 w 83"/>
                <a:gd name="T21" fmla="*/ 14 h 146"/>
                <a:gd name="T22" fmla="*/ 9 w 83"/>
                <a:gd name="T23" fmla="*/ 13 h 146"/>
                <a:gd name="T24" fmla="*/ 10 w 83"/>
                <a:gd name="T25" fmla="*/ 12 h 146"/>
                <a:gd name="T26" fmla="*/ 13 w 83"/>
                <a:gd name="T27" fmla="*/ 12 h 146"/>
                <a:gd name="T28" fmla="*/ 14 w 83"/>
                <a:gd name="T29" fmla="*/ 12 h 146"/>
                <a:gd name="T30" fmla="*/ 15 w 83"/>
                <a:gd name="T31" fmla="*/ 12 h 146"/>
                <a:gd name="T32" fmla="*/ 16 w 83"/>
                <a:gd name="T33" fmla="*/ 14 h 146"/>
                <a:gd name="T34" fmla="*/ 15 w 83"/>
                <a:gd name="T35" fmla="*/ 17 h 146"/>
                <a:gd name="T36" fmla="*/ 14 w 83"/>
                <a:gd name="T37" fmla="*/ 19 h 146"/>
                <a:gd name="T38" fmla="*/ 12 w 83"/>
                <a:gd name="T39" fmla="*/ 21 h 146"/>
                <a:gd name="T40" fmla="*/ 10 w 83"/>
                <a:gd name="T41" fmla="*/ 23 h 146"/>
                <a:gd name="T42" fmla="*/ 8 w 83"/>
                <a:gd name="T43" fmla="*/ 23 h 146"/>
                <a:gd name="T44" fmla="*/ 14 w 83"/>
                <a:gd name="T45" fmla="*/ 15 h 146"/>
                <a:gd name="T46" fmla="*/ 12 w 83"/>
                <a:gd name="T47" fmla="*/ 14 h 146"/>
                <a:gd name="T48" fmla="*/ 10 w 83"/>
                <a:gd name="T49" fmla="*/ 14 h 146"/>
                <a:gd name="T50" fmla="*/ 9 w 83"/>
                <a:gd name="T51" fmla="*/ 15 h 146"/>
                <a:gd name="T52" fmla="*/ 8 w 83"/>
                <a:gd name="T53" fmla="*/ 16 h 146"/>
                <a:gd name="T54" fmla="*/ 7 w 83"/>
                <a:gd name="T55" fmla="*/ 17 h 146"/>
                <a:gd name="T56" fmla="*/ 5 w 83"/>
                <a:gd name="T57" fmla="*/ 18 h 146"/>
                <a:gd name="T58" fmla="*/ 3 w 83"/>
                <a:gd name="T59" fmla="*/ 18 h 146"/>
                <a:gd name="T60" fmla="*/ 1 w 83"/>
                <a:gd name="T61" fmla="*/ 17 h 146"/>
                <a:gd name="T62" fmla="*/ 0 w 83"/>
                <a:gd name="T63" fmla="*/ 15 h 146"/>
                <a:gd name="T64" fmla="*/ 0 w 83"/>
                <a:gd name="T65" fmla="*/ 14 h 146"/>
                <a:gd name="T66" fmla="*/ 0 w 83"/>
                <a:gd name="T67" fmla="*/ 11 h 146"/>
                <a:gd name="T68" fmla="*/ 2 w 83"/>
                <a:gd name="T69" fmla="*/ 8 h 146"/>
                <a:gd name="T70" fmla="*/ 4 w 83"/>
                <a:gd name="T71" fmla="*/ 6 h 146"/>
                <a:gd name="T72" fmla="*/ 7 w 83"/>
                <a:gd name="T73" fmla="*/ 4 h 146"/>
                <a:gd name="T74" fmla="*/ 9 w 83"/>
                <a:gd name="T75" fmla="*/ 2 h 146"/>
                <a:gd name="T76" fmla="*/ 13 w 83"/>
                <a:gd name="T77" fmla="*/ 0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146"/>
                <a:gd name="T119" fmla="*/ 83 w 83"/>
                <a:gd name="T120" fmla="*/ 146 h 1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146">
                  <a:moveTo>
                    <a:pt x="66" y="0"/>
                  </a:moveTo>
                  <a:lnTo>
                    <a:pt x="56" y="9"/>
                  </a:lnTo>
                  <a:lnTo>
                    <a:pt x="47" y="19"/>
                  </a:lnTo>
                  <a:lnTo>
                    <a:pt x="38" y="30"/>
                  </a:lnTo>
                  <a:lnTo>
                    <a:pt x="31" y="42"/>
                  </a:lnTo>
                  <a:lnTo>
                    <a:pt x="24" y="54"/>
                  </a:lnTo>
                  <a:lnTo>
                    <a:pt x="19" y="66"/>
                  </a:lnTo>
                  <a:lnTo>
                    <a:pt x="15" y="78"/>
                  </a:lnTo>
                  <a:lnTo>
                    <a:pt x="14" y="92"/>
                  </a:lnTo>
                  <a:lnTo>
                    <a:pt x="24" y="94"/>
                  </a:lnTo>
                  <a:lnTo>
                    <a:pt x="34" y="90"/>
                  </a:lnTo>
                  <a:lnTo>
                    <a:pt x="45" y="84"/>
                  </a:lnTo>
                  <a:lnTo>
                    <a:pt x="56" y="77"/>
                  </a:lnTo>
                  <a:lnTo>
                    <a:pt x="66" y="73"/>
                  </a:lnTo>
                  <a:lnTo>
                    <a:pt x="73" y="72"/>
                  </a:lnTo>
                  <a:lnTo>
                    <a:pt x="80" y="76"/>
                  </a:lnTo>
                  <a:lnTo>
                    <a:pt x="83" y="89"/>
                  </a:lnTo>
                  <a:lnTo>
                    <a:pt x="80" y="106"/>
                  </a:lnTo>
                  <a:lnTo>
                    <a:pt x="73" y="121"/>
                  </a:lnTo>
                  <a:lnTo>
                    <a:pt x="64" y="134"/>
                  </a:lnTo>
                  <a:lnTo>
                    <a:pt x="54" y="146"/>
                  </a:lnTo>
                  <a:lnTo>
                    <a:pt x="43" y="146"/>
                  </a:lnTo>
                  <a:lnTo>
                    <a:pt x="74" y="97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94"/>
                  </a:lnTo>
                  <a:lnTo>
                    <a:pt x="42" y="101"/>
                  </a:lnTo>
                  <a:lnTo>
                    <a:pt x="35" y="110"/>
                  </a:lnTo>
                  <a:lnTo>
                    <a:pt x="27" y="116"/>
                  </a:lnTo>
                  <a:lnTo>
                    <a:pt x="17" y="116"/>
                  </a:lnTo>
                  <a:lnTo>
                    <a:pt x="5" y="109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3" y="71"/>
                  </a:lnTo>
                  <a:lnTo>
                    <a:pt x="11" y="54"/>
                  </a:lnTo>
                  <a:lnTo>
                    <a:pt x="21" y="38"/>
                  </a:lnTo>
                  <a:lnTo>
                    <a:pt x="34" y="22"/>
                  </a:lnTo>
                  <a:lnTo>
                    <a:pt x="49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AutoShape 24"/>
            <p:cNvSpPr>
              <a:spLocks noChangeArrowheads="1"/>
            </p:cNvSpPr>
            <p:nvPr/>
          </p:nvSpPr>
          <p:spPr bwMode="auto">
            <a:xfrm flipH="1">
              <a:off x="664" y="469"/>
              <a:ext cx="34" cy="26"/>
            </a:xfrm>
            <a:custGeom>
              <a:avLst/>
              <a:gdLst>
                <a:gd name="T0" fmla="*/ 14 w 80"/>
                <a:gd name="T1" fmla="*/ 0 h 66"/>
                <a:gd name="T2" fmla="*/ 0 w 80"/>
                <a:gd name="T3" fmla="*/ 10 h 66"/>
                <a:gd name="T4" fmla="*/ 1 w 80"/>
                <a:gd name="T5" fmla="*/ 9 h 66"/>
                <a:gd name="T6" fmla="*/ 2 w 80"/>
                <a:gd name="T7" fmla="*/ 7 h 66"/>
                <a:gd name="T8" fmla="*/ 4 w 80"/>
                <a:gd name="T9" fmla="*/ 6 h 66"/>
                <a:gd name="T10" fmla="*/ 5 w 80"/>
                <a:gd name="T11" fmla="*/ 4 h 66"/>
                <a:gd name="T12" fmla="*/ 7 w 80"/>
                <a:gd name="T13" fmla="*/ 2 h 66"/>
                <a:gd name="T14" fmla="*/ 9 w 80"/>
                <a:gd name="T15" fmla="*/ 1 h 66"/>
                <a:gd name="T16" fmla="*/ 12 w 80"/>
                <a:gd name="T17" fmla="*/ 0 h 66"/>
                <a:gd name="T18" fmla="*/ 14 w 80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66"/>
                <a:gd name="T32" fmla="*/ 80 w 80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66">
                  <a:moveTo>
                    <a:pt x="80" y="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1" y="46"/>
                  </a:lnTo>
                  <a:lnTo>
                    <a:pt x="20" y="35"/>
                  </a:lnTo>
                  <a:lnTo>
                    <a:pt x="29" y="24"/>
                  </a:lnTo>
                  <a:lnTo>
                    <a:pt x="40" y="14"/>
                  </a:lnTo>
                  <a:lnTo>
                    <a:pt x="52" y="6"/>
                  </a:lnTo>
                  <a:lnTo>
                    <a:pt x="66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AutoShape 25"/>
            <p:cNvSpPr>
              <a:spLocks noChangeArrowheads="1"/>
            </p:cNvSpPr>
            <p:nvPr/>
          </p:nvSpPr>
          <p:spPr bwMode="auto">
            <a:xfrm flipH="1">
              <a:off x="815" y="482"/>
              <a:ext cx="62" cy="49"/>
            </a:xfrm>
            <a:custGeom>
              <a:avLst/>
              <a:gdLst>
                <a:gd name="T0" fmla="*/ 26 w 146"/>
                <a:gd name="T1" fmla="*/ 18 h 123"/>
                <a:gd name="T2" fmla="*/ 26 w 146"/>
                <a:gd name="T3" fmla="*/ 18 h 123"/>
                <a:gd name="T4" fmla="*/ 25 w 146"/>
                <a:gd name="T5" fmla="*/ 17 h 123"/>
                <a:gd name="T6" fmla="*/ 23 w 146"/>
                <a:gd name="T7" fmla="*/ 17 h 123"/>
                <a:gd name="T8" fmla="*/ 22 w 146"/>
                <a:gd name="T9" fmla="*/ 16 h 123"/>
                <a:gd name="T10" fmla="*/ 20 w 146"/>
                <a:gd name="T11" fmla="*/ 16 h 123"/>
                <a:gd name="T12" fmla="*/ 19 w 146"/>
                <a:gd name="T13" fmla="*/ 16 h 123"/>
                <a:gd name="T14" fmla="*/ 20 w 146"/>
                <a:gd name="T15" fmla="*/ 18 h 123"/>
                <a:gd name="T16" fmla="*/ 22 w 146"/>
                <a:gd name="T17" fmla="*/ 20 h 123"/>
                <a:gd name="T18" fmla="*/ 19 w 146"/>
                <a:gd name="T19" fmla="*/ 18 h 123"/>
                <a:gd name="T20" fmla="*/ 16 w 146"/>
                <a:gd name="T21" fmla="*/ 16 h 123"/>
                <a:gd name="T22" fmla="*/ 13 w 146"/>
                <a:gd name="T23" fmla="*/ 14 h 123"/>
                <a:gd name="T24" fmla="*/ 10 w 146"/>
                <a:gd name="T25" fmla="*/ 12 h 123"/>
                <a:gd name="T26" fmla="*/ 7 w 146"/>
                <a:gd name="T27" fmla="*/ 10 h 123"/>
                <a:gd name="T28" fmla="*/ 5 w 146"/>
                <a:gd name="T29" fmla="*/ 8 h 123"/>
                <a:gd name="T30" fmla="*/ 2 w 146"/>
                <a:gd name="T31" fmla="*/ 6 h 123"/>
                <a:gd name="T32" fmla="*/ 0 w 146"/>
                <a:gd name="T33" fmla="*/ 3 h 123"/>
                <a:gd name="T34" fmla="*/ 0 w 146"/>
                <a:gd name="T35" fmla="*/ 2 h 123"/>
                <a:gd name="T36" fmla="*/ 3 w 146"/>
                <a:gd name="T37" fmla="*/ 4 h 123"/>
                <a:gd name="T38" fmla="*/ 5 w 146"/>
                <a:gd name="T39" fmla="*/ 6 h 123"/>
                <a:gd name="T40" fmla="*/ 7 w 146"/>
                <a:gd name="T41" fmla="*/ 7 h 123"/>
                <a:gd name="T42" fmla="*/ 9 w 146"/>
                <a:gd name="T43" fmla="*/ 9 h 123"/>
                <a:gd name="T44" fmla="*/ 11 w 146"/>
                <a:gd name="T45" fmla="*/ 10 h 123"/>
                <a:gd name="T46" fmla="*/ 14 w 146"/>
                <a:gd name="T47" fmla="*/ 12 h 123"/>
                <a:gd name="T48" fmla="*/ 17 w 146"/>
                <a:gd name="T49" fmla="*/ 13 h 123"/>
                <a:gd name="T50" fmla="*/ 19 w 146"/>
                <a:gd name="T51" fmla="*/ 14 h 123"/>
                <a:gd name="T52" fmla="*/ 8 w 146"/>
                <a:gd name="T53" fmla="*/ 0 h 123"/>
                <a:gd name="T54" fmla="*/ 9 w 146"/>
                <a:gd name="T55" fmla="*/ 0 h 123"/>
                <a:gd name="T56" fmla="*/ 10 w 146"/>
                <a:gd name="T57" fmla="*/ 0 h 123"/>
                <a:gd name="T58" fmla="*/ 11 w 146"/>
                <a:gd name="T59" fmla="*/ 0 h 123"/>
                <a:gd name="T60" fmla="*/ 11 w 146"/>
                <a:gd name="T61" fmla="*/ 1 h 123"/>
                <a:gd name="T62" fmla="*/ 12 w 146"/>
                <a:gd name="T63" fmla="*/ 2 h 123"/>
                <a:gd name="T64" fmla="*/ 12 w 146"/>
                <a:gd name="T65" fmla="*/ 2 h 123"/>
                <a:gd name="T66" fmla="*/ 13 w 146"/>
                <a:gd name="T67" fmla="*/ 3 h 123"/>
                <a:gd name="T68" fmla="*/ 14 w 146"/>
                <a:gd name="T69" fmla="*/ 3 h 123"/>
                <a:gd name="T70" fmla="*/ 26 w 146"/>
                <a:gd name="T71" fmla="*/ 18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"/>
                <a:gd name="T109" fmla="*/ 0 h 123"/>
                <a:gd name="T110" fmla="*/ 146 w 146"/>
                <a:gd name="T111" fmla="*/ 123 h 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" h="123">
                  <a:moveTo>
                    <a:pt x="146" y="111"/>
                  </a:moveTo>
                  <a:lnTo>
                    <a:pt x="144" y="112"/>
                  </a:lnTo>
                  <a:lnTo>
                    <a:pt x="137" y="109"/>
                  </a:lnTo>
                  <a:lnTo>
                    <a:pt x="128" y="106"/>
                  </a:lnTo>
                  <a:lnTo>
                    <a:pt x="119" y="103"/>
                  </a:lnTo>
                  <a:lnTo>
                    <a:pt x="112" y="102"/>
                  </a:lnTo>
                  <a:lnTo>
                    <a:pt x="107" y="104"/>
                  </a:lnTo>
                  <a:lnTo>
                    <a:pt x="110" y="111"/>
                  </a:lnTo>
                  <a:lnTo>
                    <a:pt x="121" y="123"/>
                  </a:lnTo>
                  <a:lnTo>
                    <a:pt x="103" y="114"/>
                  </a:lnTo>
                  <a:lnTo>
                    <a:pt x="87" y="103"/>
                  </a:lnTo>
                  <a:lnTo>
                    <a:pt x="70" y="91"/>
                  </a:lnTo>
                  <a:lnTo>
                    <a:pt x="55" y="78"/>
                  </a:lnTo>
                  <a:lnTo>
                    <a:pt x="39" y="63"/>
                  </a:lnTo>
                  <a:lnTo>
                    <a:pt x="26" y="48"/>
                  </a:lnTo>
                  <a:lnTo>
                    <a:pt x="12" y="3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4" y="23"/>
                  </a:lnTo>
                  <a:lnTo>
                    <a:pt x="27" y="34"/>
                  </a:lnTo>
                  <a:lnTo>
                    <a:pt x="39" y="44"/>
                  </a:lnTo>
                  <a:lnTo>
                    <a:pt x="51" y="55"/>
                  </a:lnTo>
                  <a:lnTo>
                    <a:pt x="63" y="64"/>
                  </a:lnTo>
                  <a:lnTo>
                    <a:pt x="77" y="73"/>
                  </a:lnTo>
                  <a:lnTo>
                    <a:pt x="91" y="82"/>
                  </a:lnTo>
                  <a:lnTo>
                    <a:pt x="106" y="89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6" y="13"/>
                  </a:lnTo>
                  <a:lnTo>
                    <a:pt x="69" y="16"/>
                  </a:lnTo>
                  <a:lnTo>
                    <a:pt x="72" y="19"/>
                  </a:lnTo>
                  <a:lnTo>
                    <a:pt x="77" y="19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AutoShape 26"/>
            <p:cNvSpPr>
              <a:spLocks noChangeArrowheads="1"/>
            </p:cNvSpPr>
            <p:nvPr/>
          </p:nvSpPr>
          <p:spPr bwMode="auto">
            <a:xfrm flipH="1">
              <a:off x="843" y="498"/>
              <a:ext cx="44" cy="34"/>
            </a:xfrm>
            <a:custGeom>
              <a:avLst/>
              <a:gdLst>
                <a:gd name="T0" fmla="*/ 19 w 103"/>
                <a:gd name="T1" fmla="*/ 13 h 87"/>
                <a:gd name="T2" fmla="*/ 17 w 103"/>
                <a:gd name="T3" fmla="*/ 13 h 87"/>
                <a:gd name="T4" fmla="*/ 15 w 103"/>
                <a:gd name="T5" fmla="*/ 13 h 87"/>
                <a:gd name="T6" fmla="*/ 14 w 103"/>
                <a:gd name="T7" fmla="*/ 12 h 87"/>
                <a:gd name="T8" fmla="*/ 12 w 103"/>
                <a:gd name="T9" fmla="*/ 11 h 87"/>
                <a:gd name="T10" fmla="*/ 10 w 103"/>
                <a:gd name="T11" fmla="*/ 11 h 87"/>
                <a:gd name="T12" fmla="*/ 9 w 103"/>
                <a:gd name="T13" fmla="*/ 9 h 87"/>
                <a:gd name="T14" fmla="*/ 7 w 103"/>
                <a:gd name="T15" fmla="*/ 8 h 87"/>
                <a:gd name="T16" fmla="*/ 6 w 103"/>
                <a:gd name="T17" fmla="*/ 7 h 87"/>
                <a:gd name="T18" fmla="*/ 6 w 103"/>
                <a:gd name="T19" fmla="*/ 6 h 87"/>
                <a:gd name="T20" fmla="*/ 5 w 103"/>
                <a:gd name="T21" fmla="*/ 5 h 87"/>
                <a:gd name="T22" fmla="*/ 4 w 103"/>
                <a:gd name="T23" fmla="*/ 4 h 87"/>
                <a:gd name="T24" fmla="*/ 3 w 103"/>
                <a:gd name="T25" fmla="*/ 4 h 87"/>
                <a:gd name="T26" fmla="*/ 2 w 103"/>
                <a:gd name="T27" fmla="*/ 3 h 87"/>
                <a:gd name="T28" fmla="*/ 1 w 103"/>
                <a:gd name="T29" fmla="*/ 3 h 87"/>
                <a:gd name="T30" fmla="*/ 0 w 103"/>
                <a:gd name="T31" fmla="*/ 2 h 87"/>
                <a:gd name="T32" fmla="*/ 0 w 103"/>
                <a:gd name="T33" fmla="*/ 1 h 87"/>
                <a:gd name="T34" fmla="*/ 2 w 103"/>
                <a:gd name="T35" fmla="*/ 0 h 87"/>
                <a:gd name="T36" fmla="*/ 19 w 103"/>
                <a:gd name="T37" fmla="*/ 13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87"/>
                <a:gd name="T59" fmla="*/ 103 w 103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87">
                  <a:moveTo>
                    <a:pt x="103" y="86"/>
                  </a:moveTo>
                  <a:lnTo>
                    <a:pt x="94" y="87"/>
                  </a:lnTo>
                  <a:lnTo>
                    <a:pt x="85" y="85"/>
                  </a:lnTo>
                  <a:lnTo>
                    <a:pt x="76" y="80"/>
                  </a:lnTo>
                  <a:lnTo>
                    <a:pt x="67" y="75"/>
                  </a:lnTo>
                  <a:lnTo>
                    <a:pt x="57" y="68"/>
                  </a:lnTo>
                  <a:lnTo>
                    <a:pt x="49" y="61"/>
                  </a:lnTo>
                  <a:lnTo>
                    <a:pt x="40" y="53"/>
                  </a:lnTo>
                  <a:lnTo>
                    <a:pt x="34" y="46"/>
                  </a:lnTo>
                  <a:lnTo>
                    <a:pt x="31" y="38"/>
                  </a:lnTo>
                  <a:lnTo>
                    <a:pt x="27" y="32"/>
                  </a:lnTo>
                  <a:lnTo>
                    <a:pt x="22" y="28"/>
                  </a:lnTo>
                  <a:lnTo>
                    <a:pt x="17" y="23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3" y="11"/>
                  </a:lnTo>
                  <a:lnTo>
                    <a:pt x="0" y="4"/>
                  </a:lnTo>
                  <a:lnTo>
                    <a:pt x="9" y="0"/>
                  </a:lnTo>
                  <a:lnTo>
                    <a:pt x="103" y="86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AutoShape 27"/>
            <p:cNvSpPr>
              <a:spLocks noChangeArrowheads="1"/>
            </p:cNvSpPr>
            <p:nvPr/>
          </p:nvSpPr>
          <p:spPr bwMode="auto">
            <a:xfrm flipH="1">
              <a:off x="719" y="549"/>
              <a:ext cx="65" cy="58"/>
            </a:xfrm>
            <a:custGeom>
              <a:avLst/>
              <a:gdLst>
                <a:gd name="T0" fmla="*/ 24 w 156"/>
                <a:gd name="T1" fmla="*/ 8 h 146"/>
                <a:gd name="T2" fmla="*/ 25 w 156"/>
                <a:gd name="T3" fmla="*/ 11 h 146"/>
                <a:gd name="T4" fmla="*/ 27 w 156"/>
                <a:gd name="T5" fmla="*/ 14 h 146"/>
                <a:gd name="T6" fmla="*/ 27 w 156"/>
                <a:gd name="T7" fmla="*/ 17 h 146"/>
                <a:gd name="T8" fmla="*/ 26 w 156"/>
                <a:gd name="T9" fmla="*/ 20 h 146"/>
                <a:gd name="T10" fmla="*/ 24 w 156"/>
                <a:gd name="T11" fmla="*/ 21 h 146"/>
                <a:gd name="T12" fmla="*/ 22 w 156"/>
                <a:gd name="T13" fmla="*/ 22 h 146"/>
                <a:gd name="T14" fmla="*/ 20 w 156"/>
                <a:gd name="T15" fmla="*/ 23 h 146"/>
                <a:gd name="T16" fmla="*/ 18 w 156"/>
                <a:gd name="T17" fmla="*/ 23 h 146"/>
                <a:gd name="T18" fmla="*/ 16 w 156"/>
                <a:gd name="T19" fmla="*/ 23 h 146"/>
                <a:gd name="T20" fmla="*/ 14 w 156"/>
                <a:gd name="T21" fmla="*/ 23 h 146"/>
                <a:gd name="T22" fmla="*/ 11 w 156"/>
                <a:gd name="T23" fmla="*/ 22 h 146"/>
                <a:gd name="T24" fmla="*/ 9 w 156"/>
                <a:gd name="T25" fmla="*/ 22 h 146"/>
                <a:gd name="T26" fmla="*/ 7 w 156"/>
                <a:gd name="T27" fmla="*/ 21 h 146"/>
                <a:gd name="T28" fmla="*/ 6 w 156"/>
                <a:gd name="T29" fmla="*/ 20 h 146"/>
                <a:gd name="T30" fmla="*/ 5 w 156"/>
                <a:gd name="T31" fmla="*/ 19 h 146"/>
                <a:gd name="T32" fmla="*/ 4 w 156"/>
                <a:gd name="T33" fmla="*/ 18 h 146"/>
                <a:gd name="T34" fmla="*/ 3 w 156"/>
                <a:gd name="T35" fmla="*/ 17 h 146"/>
                <a:gd name="T36" fmla="*/ 2 w 156"/>
                <a:gd name="T37" fmla="*/ 15 h 146"/>
                <a:gd name="T38" fmla="*/ 1 w 156"/>
                <a:gd name="T39" fmla="*/ 14 h 146"/>
                <a:gd name="T40" fmla="*/ 0 w 156"/>
                <a:gd name="T41" fmla="*/ 13 h 146"/>
                <a:gd name="T42" fmla="*/ 1 w 156"/>
                <a:gd name="T43" fmla="*/ 10 h 146"/>
                <a:gd name="T44" fmla="*/ 2 w 156"/>
                <a:gd name="T45" fmla="*/ 6 h 146"/>
                <a:gd name="T46" fmla="*/ 2 w 156"/>
                <a:gd name="T47" fmla="*/ 3 h 146"/>
                <a:gd name="T48" fmla="*/ 5 w 156"/>
                <a:gd name="T49" fmla="*/ 2 h 146"/>
                <a:gd name="T50" fmla="*/ 8 w 156"/>
                <a:gd name="T51" fmla="*/ 0 h 146"/>
                <a:gd name="T52" fmla="*/ 11 w 156"/>
                <a:gd name="T53" fmla="*/ 0 h 146"/>
                <a:gd name="T54" fmla="*/ 14 w 156"/>
                <a:gd name="T55" fmla="*/ 1 h 146"/>
                <a:gd name="T56" fmla="*/ 16 w 156"/>
                <a:gd name="T57" fmla="*/ 2 h 146"/>
                <a:gd name="T58" fmla="*/ 19 w 156"/>
                <a:gd name="T59" fmla="*/ 3 h 146"/>
                <a:gd name="T60" fmla="*/ 21 w 156"/>
                <a:gd name="T61" fmla="*/ 5 h 146"/>
                <a:gd name="T62" fmla="*/ 22 w 156"/>
                <a:gd name="T63" fmla="*/ 6 h 146"/>
                <a:gd name="T64" fmla="*/ 24 w 156"/>
                <a:gd name="T65" fmla="*/ 8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46"/>
                <a:gd name="T101" fmla="*/ 156 w 156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46">
                  <a:moveTo>
                    <a:pt x="138" y="49"/>
                  </a:moveTo>
                  <a:lnTo>
                    <a:pt x="146" y="67"/>
                  </a:lnTo>
                  <a:lnTo>
                    <a:pt x="154" y="86"/>
                  </a:lnTo>
                  <a:lnTo>
                    <a:pt x="156" y="107"/>
                  </a:lnTo>
                  <a:lnTo>
                    <a:pt x="149" y="127"/>
                  </a:lnTo>
                  <a:lnTo>
                    <a:pt x="139" y="134"/>
                  </a:lnTo>
                  <a:lnTo>
                    <a:pt x="130" y="141"/>
                  </a:lnTo>
                  <a:lnTo>
                    <a:pt x="118" y="144"/>
                  </a:lnTo>
                  <a:lnTo>
                    <a:pt x="105" y="146"/>
                  </a:lnTo>
                  <a:lnTo>
                    <a:pt x="92" y="146"/>
                  </a:lnTo>
                  <a:lnTo>
                    <a:pt x="78" y="144"/>
                  </a:lnTo>
                  <a:lnTo>
                    <a:pt x="65" y="142"/>
                  </a:lnTo>
                  <a:lnTo>
                    <a:pt x="52" y="138"/>
                  </a:lnTo>
                  <a:lnTo>
                    <a:pt x="42" y="133"/>
                  </a:lnTo>
                  <a:lnTo>
                    <a:pt x="34" y="128"/>
                  </a:lnTo>
                  <a:lnTo>
                    <a:pt x="28" y="121"/>
                  </a:lnTo>
                  <a:lnTo>
                    <a:pt x="22" y="113"/>
                  </a:lnTo>
                  <a:lnTo>
                    <a:pt x="17" y="105"/>
                  </a:lnTo>
                  <a:lnTo>
                    <a:pt x="11" y="97"/>
                  </a:lnTo>
                  <a:lnTo>
                    <a:pt x="7" y="88"/>
                  </a:lnTo>
                  <a:lnTo>
                    <a:pt x="0" y="81"/>
                  </a:lnTo>
                  <a:lnTo>
                    <a:pt x="7" y="61"/>
                  </a:lnTo>
                  <a:lnTo>
                    <a:pt x="9" y="40"/>
                  </a:lnTo>
                  <a:lnTo>
                    <a:pt x="14" y="21"/>
                  </a:lnTo>
                  <a:lnTo>
                    <a:pt x="29" y="9"/>
                  </a:lnTo>
                  <a:lnTo>
                    <a:pt x="46" y="2"/>
                  </a:lnTo>
                  <a:lnTo>
                    <a:pt x="63" y="0"/>
                  </a:lnTo>
                  <a:lnTo>
                    <a:pt x="78" y="4"/>
                  </a:lnTo>
                  <a:lnTo>
                    <a:pt x="93" y="10"/>
                  </a:lnTo>
                  <a:lnTo>
                    <a:pt x="107" y="19"/>
                  </a:lnTo>
                  <a:lnTo>
                    <a:pt x="119" y="29"/>
                  </a:lnTo>
                  <a:lnTo>
                    <a:pt x="130" y="40"/>
                  </a:lnTo>
                  <a:lnTo>
                    <a:pt x="138" y="4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AutoShape 28"/>
            <p:cNvSpPr>
              <a:spLocks noChangeArrowheads="1"/>
            </p:cNvSpPr>
            <p:nvPr/>
          </p:nvSpPr>
          <p:spPr bwMode="auto">
            <a:xfrm flipH="1">
              <a:off x="813" y="574"/>
              <a:ext cx="66" cy="51"/>
            </a:xfrm>
            <a:custGeom>
              <a:avLst/>
              <a:gdLst>
                <a:gd name="T0" fmla="*/ 28 w 157"/>
                <a:gd name="T1" fmla="*/ 10 h 129"/>
                <a:gd name="T2" fmla="*/ 28 w 157"/>
                <a:gd name="T3" fmla="*/ 12 h 129"/>
                <a:gd name="T4" fmla="*/ 27 w 157"/>
                <a:gd name="T5" fmla="*/ 15 h 129"/>
                <a:gd name="T6" fmla="*/ 26 w 157"/>
                <a:gd name="T7" fmla="*/ 17 h 129"/>
                <a:gd name="T8" fmla="*/ 24 w 157"/>
                <a:gd name="T9" fmla="*/ 19 h 129"/>
                <a:gd name="T10" fmla="*/ 21 w 157"/>
                <a:gd name="T11" fmla="*/ 20 h 129"/>
                <a:gd name="T12" fmla="*/ 19 w 157"/>
                <a:gd name="T13" fmla="*/ 20 h 129"/>
                <a:gd name="T14" fmla="*/ 17 w 157"/>
                <a:gd name="T15" fmla="*/ 20 h 129"/>
                <a:gd name="T16" fmla="*/ 15 w 157"/>
                <a:gd name="T17" fmla="*/ 20 h 129"/>
                <a:gd name="T18" fmla="*/ 13 w 157"/>
                <a:gd name="T19" fmla="*/ 19 h 129"/>
                <a:gd name="T20" fmla="*/ 11 w 157"/>
                <a:gd name="T21" fmla="*/ 19 h 129"/>
                <a:gd name="T22" fmla="*/ 9 w 157"/>
                <a:gd name="T23" fmla="*/ 18 h 129"/>
                <a:gd name="T24" fmla="*/ 7 w 157"/>
                <a:gd name="T25" fmla="*/ 18 h 129"/>
                <a:gd name="T26" fmla="*/ 6 w 157"/>
                <a:gd name="T27" fmla="*/ 17 h 129"/>
                <a:gd name="T28" fmla="*/ 5 w 157"/>
                <a:gd name="T29" fmla="*/ 16 h 129"/>
                <a:gd name="T30" fmla="*/ 3 w 157"/>
                <a:gd name="T31" fmla="*/ 15 h 129"/>
                <a:gd name="T32" fmla="*/ 2 w 157"/>
                <a:gd name="T33" fmla="*/ 14 h 129"/>
                <a:gd name="T34" fmla="*/ 1 w 157"/>
                <a:gd name="T35" fmla="*/ 13 h 129"/>
                <a:gd name="T36" fmla="*/ 0 w 157"/>
                <a:gd name="T37" fmla="*/ 12 h 129"/>
                <a:gd name="T38" fmla="*/ 0 w 157"/>
                <a:gd name="T39" fmla="*/ 10 h 129"/>
                <a:gd name="T40" fmla="*/ 0 w 157"/>
                <a:gd name="T41" fmla="*/ 9 h 129"/>
                <a:gd name="T42" fmla="*/ 0 w 157"/>
                <a:gd name="T43" fmla="*/ 8 h 129"/>
                <a:gd name="T44" fmla="*/ 0 w 157"/>
                <a:gd name="T45" fmla="*/ 7 h 129"/>
                <a:gd name="T46" fmla="*/ 1 w 157"/>
                <a:gd name="T47" fmla="*/ 5 h 129"/>
                <a:gd name="T48" fmla="*/ 2 w 157"/>
                <a:gd name="T49" fmla="*/ 4 h 129"/>
                <a:gd name="T50" fmla="*/ 3 w 157"/>
                <a:gd name="T51" fmla="*/ 3 h 129"/>
                <a:gd name="T52" fmla="*/ 5 w 157"/>
                <a:gd name="T53" fmla="*/ 2 h 129"/>
                <a:gd name="T54" fmla="*/ 6 w 157"/>
                <a:gd name="T55" fmla="*/ 1 h 129"/>
                <a:gd name="T56" fmla="*/ 8 w 157"/>
                <a:gd name="T57" fmla="*/ 0 h 129"/>
                <a:gd name="T58" fmla="*/ 11 w 157"/>
                <a:gd name="T59" fmla="*/ 0 h 129"/>
                <a:gd name="T60" fmla="*/ 14 w 157"/>
                <a:gd name="T61" fmla="*/ 0 h 129"/>
                <a:gd name="T62" fmla="*/ 17 w 157"/>
                <a:gd name="T63" fmla="*/ 1 h 129"/>
                <a:gd name="T64" fmla="*/ 20 w 157"/>
                <a:gd name="T65" fmla="*/ 3 h 129"/>
                <a:gd name="T66" fmla="*/ 22 w 157"/>
                <a:gd name="T67" fmla="*/ 4 h 129"/>
                <a:gd name="T68" fmla="*/ 24 w 157"/>
                <a:gd name="T69" fmla="*/ 6 h 129"/>
                <a:gd name="T70" fmla="*/ 26 w 157"/>
                <a:gd name="T71" fmla="*/ 8 h 129"/>
                <a:gd name="T72" fmla="*/ 28 w 157"/>
                <a:gd name="T73" fmla="*/ 10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"/>
                <a:gd name="T112" fmla="*/ 0 h 129"/>
                <a:gd name="T113" fmla="*/ 157 w 157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" h="129">
                  <a:moveTo>
                    <a:pt x="156" y="62"/>
                  </a:moveTo>
                  <a:lnTo>
                    <a:pt x="157" y="79"/>
                  </a:lnTo>
                  <a:lnTo>
                    <a:pt x="154" y="97"/>
                  </a:lnTo>
                  <a:lnTo>
                    <a:pt x="147" y="112"/>
                  </a:lnTo>
                  <a:lnTo>
                    <a:pt x="135" y="122"/>
                  </a:lnTo>
                  <a:lnTo>
                    <a:pt x="122" y="126"/>
                  </a:lnTo>
                  <a:lnTo>
                    <a:pt x="109" y="129"/>
                  </a:lnTo>
                  <a:lnTo>
                    <a:pt x="97" y="129"/>
                  </a:lnTo>
                  <a:lnTo>
                    <a:pt x="85" y="128"/>
                  </a:lnTo>
                  <a:lnTo>
                    <a:pt x="74" y="124"/>
                  </a:lnTo>
                  <a:lnTo>
                    <a:pt x="63" y="121"/>
                  </a:lnTo>
                  <a:lnTo>
                    <a:pt x="52" y="117"/>
                  </a:lnTo>
                  <a:lnTo>
                    <a:pt x="41" y="113"/>
                  </a:lnTo>
                  <a:lnTo>
                    <a:pt x="34" y="107"/>
                  </a:lnTo>
                  <a:lnTo>
                    <a:pt x="27" y="100"/>
                  </a:lnTo>
                  <a:lnTo>
                    <a:pt x="19" y="93"/>
                  </a:lnTo>
                  <a:lnTo>
                    <a:pt x="12" y="88"/>
                  </a:lnTo>
                  <a:lnTo>
                    <a:pt x="7" y="81"/>
                  </a:lnTo>
                  <a:lnTo>
                    <a:pt x="2" y="75"/>
                  </a:lnTo>
                  <a:lnTo>
                    <a:pt x="0" y="66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3"/>
                  </a:lnTo>
                  <a:lnTo>
                    <a:pt x="12" y="25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6" y="6"/>
                  </a:lnTo>
                  <a:lnTo>
                    <a:pt x="46" y="1"/>
                  </a:lnTo>
                  <a:lnTo>
                    <a:pt x="65" y="0"/>
                  </a:lnTo>
                  <a:lnTo>
                    <a:pt x="81" y="2"/>
                  </a:lnTo>
                  <a:lnTo>
                    <a:pt x="97" y="8"/>
                  </a:lnTo>
                  <a:lnTo>
                    <a:pt x="111" y="17"/>
                  </a:lnTo>
                  <a:lnTo>
                    <a:pt x="123" y="27"/>
                  </a:lnTo>
                  <a:lnTo>
                    <a:pt x="135" y="38"/>
                  </a:lnTo>
                  <a:lnTo>
                    <a:pt x="146" y="50"/>
                  </a:lnTo>
                  <a:lnTo>
                    <a:pt x="156" y="6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AutoShape 29"/>
            <p:cNvSpPr>
              <a:spLocks noChangeArrowheads="1"/>
            </p:cNvSpPr>
            <p:nvPr/>
          </p:nvSpPr>
          <p:spPr bwMode="auto">
            <a:xfrm flipH="1">
              <a:off x="752" y="590"/>
              <a:ext cx="13" cy="10"/>
            </a:xfrm>
            <a:custGeom>
              <a:avLst/>
              <a:gdLst>
                <a:gd name="T0" fmla="*/ 6 w 29"/>
                <a:gd name="T1" fmla="*/ 4 h 24"/>
                <a:gd name="T2" fmla="*/ 0 w 29"/>
                <a:gd name="T3" fmla="*/ 3 h 24"/>
                <a:gd name="T4" fmla="*/ 0 w 29"/>
                <a:gd name="T5" fmla="*/ 0 h 24"/>
                <a:gd name="T6" fmla="*/ 3 w 29"/>
                <a:gd name="T7" fmla="*/ 0 h 24"/>
                <a:gd name="T8" fmla="*/ 4 w 29"/>
                <a:gd name="T9" fmla="*/ 1 h 24"/>
                <a:gd name="T10" fmla="*/ 5 w 29"/>
                <a:gd name="T11" fmla="*/ 3 h 24"/>
                <a:gd name="T12" fmla="*/ 6 w 29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4"/>
                <a:gd name="T23" fmla="*/ 29 w 2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4">
                  <a:moveTo>
                    <a:pt x="29" y="24"/>
                  </a:moveTo>
                  <a:lnTo>
                    <a:pt x="0" y="15"/>
                  </a:lnTo>
                  <a:lnTo>
                    <a:pt x="3" y="1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6" y="15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AutoShape 30"/>
            <p:cNvSpPr>
              <a:spLocks noChangeArrowheads="1"/>
            </p:cNvSpPr>
            <p:nvPr/>
          </p:nvSpPr>
          <p:spPr bwMode="auto">
            <a:xfrm flipH="1">
              <a:off x="823" y="606"/>
              <a:ext cx="11" cy="9"/>
            </a:xfrm>
            <a:custGeom>
              <a:avLst/>
              <a:gdLst>
                <a:gd name="T0" fmla="*/ 5 w 25"/>
                <a:gd name="T1" fmla="*/ 3 h 23"/>
                <a:gd name="T2" fmla="*/ 4 w 25"/>
                <a:gd name="T3" fmla="*/ 4 h 23"/>
                <a:gd name="T4" fmla="*/ 3 w 25"/>
                <a:gd name="T5" fmla="*/ 4 h 23"/>
                <a:gd name="T6" fmla="*/ 2 w 25"/>
                <a:gd name="T7" fmla="*/ 4 h 23"/>
                <a:gd name="T8" fmla="*/ 1 w 25"/>
                <a:gd name="T9" fmla="*/ 3 h 23"/>
                <a:gd name="T10" fmla="*/ 0 w 25"/>
                <a:gd name="T11" fmla="*/ 0 h 23"/>
                <a:gd name="T12" fmla="*/ 2 w 25"/>
                <a:gd name="T13" fmla="*/ 0 h 23"/>
                <a:gd name="T14" fmla="*/ 4 w 25"/>
                <a:gd name="T15" fmla="*/ 1 h 23"/>
                <a:gd name="T16" fmla="*/ 5 w 25"/>
                <a:gd name="T17" fmla="*/ 2 h 23"/>
                <a:gd name="T18" fmla="*/ 5 w 25"/>
                <a:gd name="T19" fmla="*/ 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3"/>
                <a:gd name="T32" fmla="*/ 25 w 25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3">
                  <a:moveTo>
                    <a:pt x="25" y="20"/>
                  </a:moveTo>
                  <a:lnTo>
                    <a:pt x="21" y="22"/>
                  </a:lnTo>
                  <a:lnTo>
                    <a:pt x="14" y="23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0" y="0"/>
                  </a:lnTo>
                  <a:lnTo>
                    <a:pt x="8" y="1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AutoShape 31"/>
            <p:cNvSpPr>
              <a:spLocks noChangeArrowheads="1"/>
            </p:cNvSpPr>
            <p:nvPr/>
          </p:nvSpPr>
          <p:spPr bwMode="auto">
            <a:xfrm flipH="1">
              <a:off x="801" y="622"/>
              <a:ext cx="22" cy="28"/>
            </a:xfrm>
            <a:custGeom>
              <a:avLst/>
              <a:gdLst>
                <a:gd name="T0" fmla="*/ 9 w 53"/>
                <a:gd name="T1" fmla="*/ 11 h 69"/>
                <a:gd name="T2" fmla="*/ 8 w 53"/>
                <a:gd name="T3" fmla="*/ 11 h 69"/>
                <a:gd name="T4" fmla="*/ 7 w 53"/>
                <a:gd name="T5" fmla="*/ 11 h 69"/>
                <a:gd name="T6" fmla="*/ 5 w 53"/>
                <a:gd name="T7" fmla="*/ 10 h 69"/>
                <a:gd name="T8" fmla="*/ 4 w 53"/>
                <a:gd name="T9" fmla="*/ 10 h 69"/>
                <a:gd name="T10" fmla="*/ 3 w 53"/>
                <a:gd name="T11" fmla="*/ 9 h 69"/>
                <a:gd name="T12" fmla="*/ 2 w 53"/>
                <a:gd name="T13" fmla="*/ 9 h 69"/>
                <a:gd name="T14" fmla="*/ 1 w 53"/>
                <a:gd name="T15" fmla="*/ 8 h 69"/>
                <a:gd name="T16" fmla="*/ 0 w 53"/>
                <a:gd name="T17" fmla="*/ 6 h 69"/>
                <a:gd name="T18" fmla="*/ 8 w 53"/>
                <a:gd name="T19" fmla="*/ 0 h 69"/>
                <a:gd name="T20" fmla="*/ 9 w 53"/>
                <a:gd name="T21" fmla="*/ 2 h 69"/>
                <a:gd name="T22" fmla="*/ 9 w 53"/>
                <a:gd name="T23" fmla="*/ 5 h 69"/>
                <a:gd name="T24" fmla="*/ 9 w 53"/>
                <a:gd name="T25" fmla="*/ 9 h 69"/>
                <a:gd name="T26" fmla="*/ 9 w 53"/>
                <a:gd name="T27" fmla="*/ 11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69"/>
                <a:gd name="T44" fmla="*/ 53 w 53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69">
                  <a:moveTo>
                    <a:pt x="52" y="69"/>
                  </a:moveTo>
                  <a:lnTo>
                    <a:pt x="45" y="67"/>
                  </a:lnTo>
                  <a:lnTo>
                    <a:pt x="39" y="64"/>
                  </a:lnTo>
                  <a:lnTo>
                    <a:pt x="31" y="62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1" y="52"/>
                  </a:lnTo>
                  <a:lnTo>
                    <a:pt x="6" y="47"/>
                  </a:lnTo>
                  <a:lnTo>
                    <a:pt x="0" y="40"/>
                  </a:lnTo>
                  <a:lnTo>
                    <a:pt x="46" y="0"/>
                  </a:lnTo>
                  <a:lnTo>
                    <a:pt x="52" y="15"/>
                  </a:lnTo>
                  <a:lnTo>
                    <a:pt x="53" y="33"/>
                  </a:lnTo>
                  <a:lnTo>
                    <a:pt x="52" y="51"/>
                  </a:lnTo>
                  <a:lnTo>
                    <a:pt x="52" y="6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AutoShape 32"/>
            <p:cNvSpPr>
              <a:spLocks noChangeArrowheads="1"/>
            </p:cNvSpPr>
            <p:nvPr/>
          </p:nvSpPr>
          <p:spPr bwMode="auto">
            <a:xfrm flipH="1">
              <a:off x="558" y="625"/>
              <a:ext cx="45" cy="38"/>
            </a:xfrm>
            <a:custGeom>
              <a:avLst/>
              <a:gdLst>
                <a:gd name="T0" fmla="*/ 19 w 106"/>
                <a:gd name="T1" fmla="*/ 0 h 94"/>
                <a:gd name="T2" fmla="*/ 17 w 106"/>
                <a:gd name="T3" fmla="*/ 3 h 94"/>
                <a:gd name="T4" fmla="*/ 15 w 106"/>
                <a:gd name="T5" fmla="*/ 5 h 94"/>
                <a:gd name="T6" fmla="*/ 13 w 106"/>
                <a:gd name="T7" fmla="*/ 8 h 94"/>
                <a:gd name="T8" fmla="*/ 11 w 106"/>
                <a:gd name="T9" fmla="*/ 9 h 94"/>
                <a:gd name="T10" fmla="*/ 8 w 106"/>
                <a:gd name="T11" fmla="*/ 11 h 94"/>
                <a:gd name="T12" fmla="*/ 6 w 106"/>
                <a:gd name="T13" fmla="*/ 13 h 94"/>
                <a:gd name="T14" fmla="*/ 3 w 106"/>
                <a:gd name="T15" fmla="*/ 14 h 94"/>
                <a:gd name="T16" fmla="*/ 0 w 106"/>
                <a:gd name="T17" fmla="*/ 15 h 94"/>
                <a:gd name="T18" fmla="*/ 1 w 106"/>
                <a:gd name="T19" fmla="*/ 13 h 94"/>
                <a:gd name="T20" fmla="*/ 3 w 106"/>
                <a:gd name="T21" fmla="*/ 10 h 94"/>
                <a:gd name="T22" fmla="*/ 5 w 106"/>
                <a:gd name="T23" fmla="*/ 7 h 94"/>
                <a:gd name="T24" fmla="*/ 6 w 106"/>
                <a:gd name="T25" fmla="*/ 4 h 94"/>
                <a:gd name="T26" fmla="*/ 9 w 106"/>
                <a:gd name="T27" fmla="*/ 2 h 94"/>
                <a:gd name="T28" fmla="*/ 12 w 106"/>
                <a:gd name="T29" fmla="*/ 1 h 94"/>
                <a:gd name="T30" fmla="*/ 15 w 106"/>
                <a:gd name="T31" fmla="*/ 0 h 94"/>
                <a:gd name="T32" fmla="*/ 19 w 106"/>
                <a:gd name="T33" fmla="*/ 0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94"/>
                <a:gd name="T53" fmla="*/ 106 w 106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94">
                  <a:moveTo>
                    <a:pt x="106" y="3"/>
                  </a:moveTo>
                  <a:lnTo>
                    <a:pt x="96" y="18"/>
                  </a:lnTo>
                  <a:lnTo>
                    <a:pt x="85" y="32"/>
                  </a:lnTo>
                  <a:lnTo>
                    <a:pt x="74" y="46"/>
                  </a:lnTo>
                  <a:lnTo>
                    <a:pt x="61" y="57"/>
                  </a:lnTo>
                  <a:lnTo>
                    <a:pt x="47" y="66"/>
                  </a:lnTo>
                  <a:lnTo>
                    <a:pt x="32" y="76"/>
                  </a:lnTo>
                  <a:lnTo>
                    <a:pt x="17" y="85"/>
                  </a:lnTo>
                  <a:lnTo>
                    <a:pt x="0" y="94"/>
                  </a:lnTo>
                  <a:lnTo>
                    <a:pt x="7" y="77"/>
                  </a:lnTo>
                  <a:lnTo>
                    <a:pt x="16" y="59"/>
                  </a:lnTo>
                  <a:lnTo>
                    <a:pt x="25" y="41"/>
                  </a:lnTo>
                  <a:lnTo>
                    <a:pt x="36" y="26"/>
                  </a:lnTo>
                  <a:lnTo>
                    <a:pt x="51" y="13"/>
                  </a:lnTo>
                  <a:lnTo>
                    <a:pt x="66" y="4"/>
                  </a:lnTo>
                  <a:lnTo>
                    <a:pt x="85" y="0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AutoShape 33"/>
            <p:cNvSpPr>
              <a:spLocks noChangeArrowheads="1"/>
            </p:cNvSpPr>
            <p:nvPr/>
          </p:nvSpPr>
          <p:spPr bwMode="auto">
            <a:xfrm flipH="1">
              <a:off x="725" y="654"/>
              <a:ext cx="12" cy="6"/>
            </a:xfrm>
            <a:custGeom>
              <a:avLst/>
              <a:gdLst>
                <a:gd name="T0" fmla="*/ 5 w 29"/>
                <a:gd name="T1" fmla="*/ 2 h 16"/>
                <a:gd name="T2" fmla="*/ 4 w 29"/>
                <a:gd name="T3" fmla="*/ 2 h 16"/>
                <a:gd name="T4" fmla="*/ 2 w 29"/>
                <a:gd name="T5" fmla="*/ 2 h 16"/>
                <a:gd name="T6" fmla="*/ 1 w 29"/>
                <a:gd name="T7" fmla="*/ 2 h 16"/>
                <a:gd name="T8" fmla="*/ 0 w 29"/>
                <a:gd name="T9" fmla="*/ 2 h 16"/>
                <a:gd name="T10" fmla="*/ 2 w 29"/>
                <a:gd name="T11" fmla="*/ 1 h 16"/>
                <a:gd name="T12" fmla="*/ 3 w 29"/>
                <a:gd name="T13" fmla="*/ 0 h 16"/>
                <a:gd name="T14" fmla="*/ 5 w 29"/>
                <a:gd name="T15" fmla="*/ 0 h 16"/>
                <a:gd name="T16" fmla="*/ 5 w 29"/>
                <a:gd name="T17" fmla="*/ 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6"/>
                <a:gd name="T29" fmla="*/ 29 w 29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6">
                  <a:moveTo>
                    <a:pt x="29" y="13"/>
                  </a:moveTo>
                  <a:lnTo>
                    <a:pt x="23" y="14"/>
                  </a:lnTo>
                  <a:lnTo>
                    <a:pt x="15" y="16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AutoShape 34"/>
            <p:cNvSpPr>
              <a:spLocks noChangeArrowheads="1"/>
            </p:cNvSpPr>
            <p:nvPr/>
          </p:nvSpPr>
          <p:spPr bwMode="auto">
            <a:xfrm flipH="1">
              <a:off x="848" y="661"/>
              <a:ext cx="113" cy="90"/>
            </a:xfrm>
            <a:custGeom>
              <a:avLst/>
              <a:gdLst>
                <a:gd name="T0" fmla="*/ 32 w 268"/>
                <a:gd name="T1" fmla="*/ 7 h 226"/>
                <a:gd name="T2" fmla="*/ 34 w 268"/>
                <a:gd name="T3" fmla="*/ 8 h 226"/>
                <a:gd name="T4" fmla="*/ 35 w 268"/>
                <a:gd name="T5" fmla="*/ 8 h 226"/>
                <a:gd name="T6" fmla="*/ 37 w 268"/>
                <a:gd name="T7" fmla="*/ 9 h 226"/>
                <a:gd name="T8" fmla="*/ 38 w 268"/>
                <a:gd name="T9" fmla="*/ 10 h 226"/>
                <a:gd name="T10" fmla="*/ 40 w 268"/>
                <a:gd name="T11" fmla="*/ 10 h 226"/>
                <a:gd name="T12" fmla="*/ 42 w 268"/>
                <a:gd name="T13" fmla="*/ 10 h 226"/>
                <a:gd name="T14" fmla="*/ 43 w 268"/>
                <a:gd name="T15" fmla="*/ 10 h 226"/>
                <a:gd name="T16" fmla="*/ 45 w 268"/>
                <a:gd name="T17" fmla="*/ 9 h 226"/>
                <a:gd name="T18" fmla="*/ 46 w 268"/>
                <a:gd name="T19" fmla="*/ 9 h 226"/>
                <a:gd name="T20" fmla="*/ 46 w 268"/>
                <a:gd name="T21" fmla="*/ 10 h 226"/>
                <a:gd name="T22" fmla="*/ 48 w 268"/>
                <a:gd name="T23" fmla="*/ 11 h 226"/>
                <a:gd name="T24" fmla="*/ 48 w 268"/>
                <a:gd name="T25" fmla="*/ 12 h 226"/>
                <a:gd name="T26" fmla="*/ 46 w 268"/>
                <a:gd name="T27" fmla="*/ 14 h 226"/>
                <a:gd name="T28" fmla="*/ 44 w 268"/>
                <a:gd name="T29" fmla="*/ 15 h 226"/>
                <a:gd name="T30" fmla="*/ 43 w 268"/>
                <a:gd name="T31" fmla="*/ 16 h 226"/>
                <a:gd name="T32" fmla="*/ 40 w 268"/>
                <a:gd name="T33" fmla="*/ 16 h 226"/>
                <a:gd name="T34" fmla="*/ 38 w 268"/>
                <a:gd name="T35" fmla="*/ 16 h 226"/>
                <a:gd name="T36" fmla="*/ 36 w 268"/>
                <a:gd name="T37" fmla="*/ 16 h 226"/>
                <a:gd name="T38" fmla="*/ 33 w 268"/>
                <a:gd name="T39" fmla="*/ 16 h 226"/>
                <a:gd name="T40" fmla="*/ 31 w 268"/>
                <a:gd name="T41" fmla="*/ 15 h 226"/>
                <a:gd name="T42" fmla="*/ 30 w 268"/>
                <a:gd name="T43" fmla="*/ 14 h 226"/>
                <a:gd name="T44" fmla="*/ 28 w 268"/>
                <a:gd name="T45" fmla="*/ 13 h 226"/>
                <a:gd name="T46" fmla="*/ 27 w 268"/>
                <a:gd name="T47" fmla="*/ 12 h 226"/>
                <a:gd name="T48" fmla="*/ 25 w 268"/>
                <a:gd name="T49" fmla="*/ 12 h 226"/>
                <a:gd name="T50" fmla="*/ 24 w 268"/>
                <a:gd name="T51" fmla="*/ 12 h 226"/>
                <a:gd name="T52" fmla="*/ 22 w 268"/>
                <a:gd name="T53" fmla="*/ 12 h 226"/>
                <a:gd name="T54" fmla="*/ 19 w 268"/>
                <a:gd name="T55" fmla="*/ 12 h 226"/>
                <a:gd name="T56" fmla="*/ 17 w 268"/>
                <a:gd name="T57" fmla="*/ 14 h 226"/>
                <a:gd name="T58" fmla="*/ 14 w 268"/>
                <a:gd name="T59" fmla="*/ 15 h 226"/>
                <a:gd name="T60" fmla="*/ 13 w 268"/>
                <a:gd name="T61" fmla="*/ 17 h 226"/>
                <a:gd name="T62" fmla="*/ 11 w 268"/>
                <a:gd name="T63" fmla="*/ 19 h 226"/>
                <a:gd name="T64" fmla="*/ 11 w 268"/>
                <a:gd name="T65" fmla="*/ 20 h 226"/>
                <a:gd name="T66" fmla="*/ 10 w 268"/>
                <a:gd name="T67" fmla="*/ 22 h 226"/>
                <a:gd name="T68" fmla="*/ 9 w 268"/>
                <a:gd name="T69" fmla="*/ 24 h 226"/>
                <a:gd name="T70" fmla="*/ 9 w 268"/>
                <a:gd name="T71" fmla="*/ 26 h 226"/>
                <a:gd name="T72" fmla="*/ 8 w 268"/>
                <a:gd name="T73" fmla="*/ 28 h 226"/>
                <a:gd name="T74" fmla="*/ 2 w 268"/>
                <a:gd name="T75" fmla="*/ 36 h 226"/>
                <a:gd name="T76" fmla="*/ 1 w 268"/>
                <a:gd name="T77" fmla="*/ 34 h 226"/>
                <a:gd name="T78" fmla="*/ 0 w 268"/>
                <a:gd name="T79" fmla="*/ 29 h 226"/>
                <a:gd name="T80" fmla="*/ 0 w 268"/>
                <a:gd name="T81" fmla="*/ 23 h 226"/>
                <a:gd name="T82" fmla="*/ 0 w 268"/>
                <a:gd name="T83" fmla="*/ 16 h 226"/>
                <a:gd name="T84" fmla="*/ 2 w 268"/>
                <a:gd name="T85" fmla="*/ 13 h 226"/>
                <a:gd name="T86" fmla="*/ 4 w 268"/>
                <a:gd name="T87" fmla="*/ 11 h 226"/>
                <a:gd name="T88" fmla="*/ 6 w 268"/>
                <a:gd name="T89" fmla="*/ 8 h 226"/>
                <a:gd name="T90" fmla="*/ 8 w 268"/>
                <a:gd name="T91" fmla="*/ 6 h 226"/>
                <a:gd name="T92" fmla="*/ 11 w 268"/>
                <a:gd name="T93" fmla="*/ 4 h 226"/>
                <a:gd name="T94" fmla="*/ 13 w 268"/>
                <a:gd name="T95" fmla="*/ 3 h 226"/>
                <a:gd name="T96" fmla="*/ 16 w 268"/>
                <a:gd name="T97" fmla="*/ 1 h 226"/>
                <a:gd name="T98" fmla="*/ 20 w 268"/>
                <a:gd name="T99" fmla="*/ 0 h 226"/>
                <a:gd name="T100" fmla="*/ 23 w 268"/>
                <a:gd name="T101" fmla="*/ 0 h 226"/>
                <a:gd name="T102" fmla="*/ 25 w 268"/>
                <a:gd name="T103" fmla="*/ 1 h 226"/>
                <a:gd name="T104" fmla="*/ 26 w 268"/>
                <a:gd name="T105" fmla="*/ 2 h 226"/>
                <a:gd name="T106" fmla="*/ 28 w 268"/>
                <a:gd name="T107" fmla="*/ 3 h 226"/>
                <a:gd name="T108" fmla="*/ 29 w 268"/>
                <a:gd name="T109" fmla="*/ 4 h 226"/>
                <a:gd name="T110" fmla="*/ 30 w 268"/>
                <a:gd name="T111" fmla="*/ 5 h 226"/>
                <a:gd name="T112" fmla="*/ 31 w 268"/>
                <a:gd name="T113" fmla="*/ 6 h 226"/>
                <a:gd name="T114" fmla="*/ 32 w 268"/>
                <a:gd name="T115" fmla="*/ 7 h 2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"/>
                <a:gd name="T175" fmla="*/ 0 h 226"/>
                <a:gd name="T176" fmla="*/ 268 w 268"/>
                <a:gd name="T177" fmla="*/ 226 h 2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" h="226">
                  <a:moveTo>
                    <a:pt x="182" y="45"/>
                  </a:moveTo>
                  <a:lnTo>
                    <a:pt x="190" y="50"/>
                  </a:lnTo>
                  <a:lnTo>
                    <a:pt x="198" y="53"/>
                  </a:lnTo>
                  <a:lnTo>
                    <a:pt x="208" y="56"/>
                  </a:lnTo>
                  <a:lnTo>
                    <a:pt x="216" y="60"/>
                  </a:lnTo>
                  <a:lnTo>
                    <a:pt x="226" y="61"/>
                  </a:lnTo>
                  <a:lnTo>
                    <a:pt x="236" y="61"/>
                  </a:lnTo>
                  <a:lnTo>
                    <a:pt x="245" y="60"/>
                  </a:lnTo>
                  <a:lnTo>
                    <a:pt x="254" y="57"/>
                  </a:lnTo>
                  <a:lnTo>
                    <a:pt x="257" y="59"/>
                  </a:lnTo>
                  <a:lnTo>
                    <a:pt x="262" y="62"/>
                  </a:lnTo>
                  <a:lnTo>
                    <a:pt x="268" y="67"/>
                  </a:lnTo>
                  <a:lnTo>
                    <a:pt x="268" y="77"/>
                  </a:lnTo>
                  <a:lnTo>
                    <a:pt x="260" y="85"/>
                  </a:lnTo>
                  <a:lnTo>
                    <a:pt x="250" y="92"/>
                  </a:lnTo>
                  <a:lnTo>
                    <a:pt x="239" y="97"/>
                  </a:lnTo>
                  <a:lnTo>
                    <a:pt x="227" y="100"/>
                  </a:lnTo>
                  <a:lnTo>
                    <a:pt x="214" y="101"/>
                  </a:lnTo>
                  <a:lnTo>
                    <a:pt x="201" y="101"/>
                  </a:lnTo>
                  <a:lnTo>
                    <a:pt x="188" y="99"/>
                  </a:lnTo>
                  <a:lnTo>
                    <a:pt x="176" y="95"/>
                  </a:lnTo>
                  <a:lnTo>
                    <a:pt x="167" y="89"/>
                  </a:lnTo>
                  <a:lnTo>
                    <a:pt x="158" y="84"/>
                  </a:lnTo>
                  <a:lnTo>
                    <a:pt x="151" y="79"/>
                  </a:lnTo>
                  <a:lnTo>
                    <a:pt x="143" y="76"/>
                  </a:lnTo>
                  <a:lnTo>
                    <a:pt x="133" y="74"/>
                  </a:lnTo>
                  <a:lnTo>
                    <a:pt x="123" y="75"/>
                  </a:lnTo>
                  <a:lnTo>
                    <a:pt x="110" y="78"/>
                  </a:lnTo>
                  <a:lnTo>
                    <a:pt x="96" y="86"/>
                  </a:lnTo>
                  <a:lnTo>
                    <a:pt x="81" y="96"/>
                  </a:lnTo>
                  <a:lnTo>
                    <a:pt x="72" y="106"/>
                  </a:lnTo>
                  <a:lnTo>
                    <a:pt x="64" y="117"/>
                  </a:lnTo>
                  <a:lnTo>
                    <a:pt x="59" y="129"/>
                  </a:lnTo>
                  <a:lnTo>
                    <a:pt x="55" y="141"/>
                  </a:lnTo>
                  <a:lnTo>
                    <a:pt x="53" y="153"/>
                  </a:lnTo>
                  <a:lnTo>
                    <a:pt x="50" y="166"/>
                  </a:lnTo>
                  <a:lnTo>
                    <a:pt x="46" y="178"/>
                  </a:lnTo>
                  <a:lnTo>
                    <a:pt x="9" y="226"/>
                  </a:lnTo>
                  <a:lnTo>
                    <a:pt x="7" y="214"/>
                  </a:lnTo>
                  <a:lnTo>
                    <a:pt x="2" y="183"/>
                  </a:lnTo>
                  <a:lnTo>
                    <a:pt x="0" y="143"/>
                  </a:lnTo>
                  <a:lnTo>
                    <a:pt x="3" y="104"/>
                  </a:lnTo>
                  <a:lnTo>
                    <a:pt x="13" y="84"/>
                  </a:lnTo>
                  <a:lnTo>
                    <a:pt x="23" y="67"/>
                  </a:lnTo>
                  <a:lnTo>
                    <a:pt x="34" y="52"/>
                  </a:lnTo>
                  <a:lnTo>
                    <a:pt x="46" y="39"/>
                  </a:lnTo>
                  <a:lnTo>
                    <a:pt x="59" y="27"/>
                  </a:lnTo>
                  <a:lnTo>
                    <a:pt x="75" y="17"/>
                  </a:lnTo>
                  <a:lnTo>
                    <a:pt x="93" y="8"/>
                  </a:lnTo>
                  <a:lnTo>
                    <a:pt x="115" y="0"/>
                  </a:lnTo>
                  <a:lnTo>
                    <a:pt x="129" y="3"/>
                  </a:lnTo>
                  <a:lnTo>
                    <a:pt x="140" y="7"/>
                  </a:lnTo>
                  <a:lnTo>
                    <a:pt x="148" y="12"/>
                  </a:lnTo>
                  <a:lnTo>
                    <a:pt x="156" y="19"/>
                  </a:lnTo>
                  <a:lnTo>
                    <a:pt x="164" y="27"/>
                  </a:lnTo>
                  <a:lnTo>
                    <a:pt x="170" y="33"/>
                  </a:lnTo>
                  <a:lnTo>
                    <a:pt x="176" y="40"/>
                  </a:lnTo>
                  <a:lnTo>
                    <a:pt x="182" y="45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AutoShape 35"/>
            <p:cNvSpPr>
              <a:spLocks noChangeArrowheads="1"/>
            </p:cNvSpPr>
            <p:nvPr/>
          </p:nvSpPr>
          <p:spPr bwMode="auto">
            <a:xfrm flipH="1">
              <a:off x="530" y="663"/>
              <a:ext cx="187" cy="101"/>
            </a:xfrm>
            <a:custGeom>
              <a:avLst/>
              <a:gdLst>
                <a:gd name="T0" fmla="*/ 77 w 440"/>
                <a:gd name="T1" fmla="*/ 18 h 251"/>
                <a:gd name="T2" fmla="*/ 67 w 440"/>
                <a:gd name="T3" fmla="*/ 24 h 251"/>
                <a:gd name="T4" fmla="*/ 57 w 440"/>
                <a:gd name="T5" fmla="*/ 31 h 251"/>
                <a:gd name="T6" fmla="*/ 60 w 440"/>
                <a:gd name="T7" fmla="*/ 31 h 251"/>
                <a:gd name="T8" fmla="*/ 63 w 440"/>
                <a:gd name="T9" fmla="*/ 29 h 251"/>
                <a:gd name="T10" fmla="*/ 65 w 440"/>
                <a:gd name="T11" fmla="*/ 30 h 251"/>
                <a:gd name="T12" fmla="*/ 62 w 440"/>
                <a:gd name="T13" fmla="*/ 33 h 251"/>
                <a:gd name="T14" fmla="*/ 59 w 440"/>
                <a:gd name="T15" fmla="*/ 36 h 251"/>
                <a:gd name="T16" fmla="*/ 54 w 440"/>
                <a:gd name="T17" fmla="*/ 37 h 251"/>
                <a:gd name="T18" fmla="*/ 51 w 440"/>
                <a:gd name="T19" fmla="*/ 35 h 251"/>
                <a:gd name="T20" fmla="*/ 50 w 440"/>
                <a:gd name="T21" fmla="*/ 33 h 251"/>
                <a:gd name="T22" fmla="*/ 51 w 440"/>
                <a:gd name="T23" fmla="*/ 27 h 251"/>
                <a:gd name="T24" fmla="*/ 54 w 440"/>
                <a:gd name="T25" fmla="*/ 23 h 251"/>
                <a:gd name="T26" fmla="*/ 52 w 440"/>
                <a:gd name="T27" fmla="*/ 22 h 251"/>
                <a:gd name="T28" fmla="*/ 48 w 440"/>
                <a:gd name="T29" fmla="*/ 26 h 251"/>
                <a:gd name="T30" fmla="*/ 46 w 440"/>
                <a:gd name="T31" fmla="*/ 31 h 251"/>
                <a:gd name="T32" fmla="*/ 46 w 440"/>
                <a:gd name="T33" fmla="*/ 35 h 251"/>
                <a:gd name="T34" fmla="*/ 43 w 440"/>
                <a:gd name="T35" fmla="*/ 34 h 251"/>
                <a:gd name="T36" fmla="*/ 40 w 440"/>
                <a:gd name="T37" fmla="*/ 33 h 251"/>
                <a:gd name="T38" fmla="*/ 41 w 440"/>
                <a:gd name="T39" fmla="*/ 27 h 251"/>
                <a:gd name="T40" fmla="*/ 44 w 440"/>
                <a:gd name="T41" fmla="*/ 23 h 251"/>
                <a:gd name="T42" fmla="*/ 45 w 440"/>
                <a:gd name="T43" fmla="*/ 19 h 251"/>
                <a:gd name="T44" fmla="*/ 41 w 440"/>
                <a:gd name="T45" fmla="*/ 21 h 251"/>
                <a:gd name="T46" fmla="*/ 38 w 440"/>
                <a:gd name="T47" fmla="*/ 24 h 251"/>
                <a:gd name="T48" fmla="*/ 35 w 440"/>
                <a:gd name="T49" fmla="*/ 33 h 251"/>
                <a:gd name="T50" fmla="*/ 33 w 440"/>
                <a:gd name="T51" fmla="*/ 33 h 251"/>
                <a:gd name="T52" fmla="*/ 31 w 440"/>
                <a:gd name="T53" fmla="*/ 31 h 251"/>
                <a:gd name="T54" fmla="*/ 31 w 440"/>
                <a:gd name="T55" fmla="*/ 27 h 251"/>
                <a:gd name="T56" fmla="*/ 34 w 440"/>
                <a:gd name="T57" fmla="*/ 20 h 251"/>
                <a:gd name="T58" fmla="*/ 38 w 440"/>
                <a:gd name="T59" fmla="*/ 15 h 251"/>
                <a:gd name="T60" fmla="*/ 33 w 440"/>
                <a:gd name="T61" fmla="*/ 17 h 251"/>
                <a:gd name="T62" fmla="*/ 29 w 440"/>
                <a:gd name="T63" fmla="*/ 21 h 251"/>
                <a:gd name="T64" fmla="*/ 24 w 440"/>
                <a:gd name="T65" fmla="*/ 26 h 251"/>
                <a:gd name="T66" fmla="*/ 15 w 440"/>
                <a:gd name="T67" fmla="*/ 33 h 251"/>
                <a:gd name="T68" fmla="*/ 6 w 440"/>
                <a:gd name="T69" fmla="*/ 39 h 251"/>
                <a:gd name="T70" fmla="*/ 0 w 440"/>
                <a:gd name="T71" fmla="*/ 40 h 251"/>
                <a:gd name="T72" fmla="*/ 1 w 440"/>
                <a:gd name="T73" fmla="*/ 36 h 251"/>
                <a:gd name="T74" fmla="*/ 4 w 440"/>
                <a:gd name="T75" fmla="*/ 33 h 251"/>
                <a:gd name="T76" fmla="*/ 8 w 440"/>
                <a:gd name="T77" fmla="*/ 29 h 251"/>
                <a:gd name="T78" fmla="*/ 14 w 440"/>
                <a:gd name="T79" fmla="*/ 24 h 251"/>
                <a:gd name="T80" fmla="*/ 22 w 440"/>
                <a:gd name="T81" fmla="*/ 18 h 251"/>
                <a:gd name="T82" fmla="*/ 30 w 440"/>
                <a:gd name="T83" fmla="*/ 12 h 251"/>
                <a:gd name="T84" fmla="*/ 40 w 440"/>
                <a:gd name="T85" fmla="*/ 7 h 251"/>
                <a:gd name="T86" fmla="*/ 49 w 440"/>
                <a:gd name="T87" fmla="*/ 2 h 251"/>
                <a:gd name="T88" fmla="*/ 60 w 440"/>
                <a:gd name="T89" fmla="*/ 0 h 251"/>
                <a:gd name="T90" fmla="*/ 70 w 440"/>
                <a:gd name="T91" fmla="*/ 2 h 251"/>
                <a:gd name="T92" fmla="*/ 77 w 440"/>
                <a:gd name="T93" fmla="*/ 8 h 2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0"/>
                <a:gd name="T142" fmla="*/ 0 h 251"/>
                <a:gd name="T143" fmla="*/ 440 w 440"/>
                <a:gd name="T144" fmla="*/ 251 h 2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0" h="251">
                  <a:moveTo>
                    <a:pt x="440" y="66"/>
                  </a:moveTo>
                  <a:lnTo>
                    <a:pt x="437" y="91"/>
                  </a:lnTo>
                  <a:lnTo>
                    <a:pt x="426" y="110"/>
                  </a:lnTo>
                  <a:lnTo>
                    <a:pt x="410" y="125"/>
                  </a:lnTo>
                  <a:lnTo>
                    <a:pt x="390" y="136"/>
                  </a:lnTo>
                  <a:lnTo>
                    <a:pt x="369" y="147"/>
                  </a:lnTo>
                  <a:lnTo>
                    <a:pt x="348" y="159"/>
                  </a:lnTo>
                  <a:lnTo>
                    <a:pt x="331" y="173"/>
                  </a:lnTo>
                  <a:lnTo>
                    <a:pt x="317" y="191"/>
                  </a:lnTo>
                  <a:lnTo>
                    <a:pt x="324" y="192"/>
                  </a:lnTo>
                  <a:lnTo>
                    <a:pt x="330" y="192"/>
                  </a:lnTo>
                  <a:lnTo>
                    <a:pt x="334" y="190"/>
                  </a:lnTo>
                  <a:lnTo>
                    <a:pt x="339" y="188"/>
                  </a:lnTo>
                  <a:lnTo>
                    <a:pt x="344" y="185"/>
                  </a:lnTo>
                  <a:lnTo>
                    <a:pt x="349" y="182"/>
                  </a:lnTo>
                  <a:lnTo>
                    <a:pt x="355" y="179"/>
                  </a:lnTo>
                  <a:lnTo>
                    <a:pt x="360" y="177"/>
                  </a:lnTo>
                  <a:lnTo>
                    <a:pt x="358" y="185"/>
                  </a:lnTo>
                  <a:lnTo>
                    <a:pt x="355" y="193"/>
                  </a:lnTo>
                  <a:lnTo>
                    <a:pt x="351" y="201"/>
                  </a:lnTo>
                  <a:lnTo>
                    <a:pt x="347" y="207"/>
                  </a:lnTo>
                  <a:lnTo>
                    <a:pt x="342" y="213"/>
                  </a:lnTo>
                  <a:lnTo>
                    <a:pt x="335" y="217"/>
                  </a:lnTo>
                  <a:lnTo>
                    <a:pt x="326" y="222"/>
                  </a:lnTo>
                  <a:lnTo>
                    <a:pt x="317" y="225"/>
                  </a:lnTo>
                  <a:lnTo>
                    <a:pt x="310" y="227"/>
                  </a:lnTo>
                  <a:lnTo>
                    <a:pt x="302" y="227"/>
                  </a:lnTo>
                  <a:lnTo>
                    <a:pt x="294" y="225"/>
                  </a:lnTo>
                  <a:lnTo>
                    <a:pt x="288" y="222"/>
                  </a:lnTo>
                  <a:lnTo>
                    <a:pt x="282" y="217"/>
                  </a:lnTo>
                  <a:lnTo>
                    <a:pt x="279" y="212"/>
                  </a:lnTo>
                  <a:lnTo>
                    <a:pt x="277" y="206"/>
                  </a:lnTo>
                  <a:lnTo>
                    <a:pt x="278" y="202"/>
                  </a:lnTo>
                  <a:lnTo>
                    <a:pt x="276" y="188"/>
                  </a:lnTo>
                  <a:lnTo>
                    <a:pt x="278" y="177"/>
                  </a:lnTo>
                  <a:lnTo>
                    <a:pt x="283" y="168"/>
                  </a:lnTo>
                  <a:lnTo>
                    <a:pt x="290" y="160"/>
                  </a:lnTo>
                  <a:lnTo>
                    <a:pt x="297" y="152"/>
                  </a:lnTo>
                  <a:lnTo>
                    <a:pt x="301" y="144"/>
                  </a:lnTo>
                  <a:lnTo>
                    <a:pt x="302" y="134"/>
                  </a:lnTo>
                  <a:lnTo>
                    <a:pt x="298" y="122"/>
                  </a:lnTo>
                  <a:lnTo>
                    <a:pt x="290" y="134"/>
                  </a:lnTo>
                  <a:lnTo>
                    <a:pt x="280" y="144"/>
                  </a:lnTo>
                  <a:lnTo>
                    <a:pt x="271" y="152"/>
                  </a:lnTo>
                  <a:lnTo>
                    <a:pt x="264" y="161"/>
                  </a:lnTo>
                  <a:lnTo>
                    <a:pt x="258" y="170"/>
                  </a:lnTo>
                  <a:lnTo>
                    <a:pt x="255" y="180"/>
                  </a:lnTo>
                  <a:lnTo>
                    <a:pt x="257" y="193"/>
                  </a:lnTo>
                  <a:lnTo>
                    <a:pt x="264" y="208"/>
                  </a:lnTo>
                  <a:lnTo>
                    <a:pt x="259" y="214"/>
                  </a:lnTo>
                  <a:lnTo>
                    <a:pt x="254" y="216"/>
                  </a:lnTo>
                  <a:lnTo>
                    <a:pt x="248" y="216"/>
                  </a:lnTo>
                  <a:lnTo>
                    <a:pt x="243" y="214"/>
                  </a:lnTo>
                  <a:lnTo>
                    <a:pt x="237" y="211"/>
                  </a:lnTo>
                  <a:lnTo>
                    <a:pt x="232" y="207"/>
                  </a:lnTo>
                  <a:lnTo>
                    <a:pt x="227" y="204"/>
                  </a:lnTo>
                  <a:lnTo>
                    <a:pt x="224" y="202"/>
                  </a:lnTo>
                  <a:lnTo>
                    <a:pt x="222" y="189"/>
                  </a:lnTo>
                  <a:lnTo>
                    <a:pt x="223" y="178"/>
                  </a:lnTo>
                  <a:lnTo>
                    <a:pt x="226" y="167"/>
                  </a:lnTo>
                  <a:lnTo>
                    <a:pt x="232" y="157"/>
                  </a:lnTo>
                  <a:lnTo>
                    <a:pt x="236" y="147"/>
                  </a:lnTo>
                  <a:lnTo>
                    <a:pt x="243" y="138"/>
                  </a:lnTo>
                  <a:lnTo>
                    <a:pt x="247" y="127"/>
                  </a:lnTo>
                  <a:lnTo>
                    <a:pt x="252" y="116"/>
                  </a:lnTo>
                  <a:lnTo>
                    <a:pt x="246" y="118"/>
                  </a:lnTo>
                  <a:lnTo>
                    <a:pt x="240" y="121"/>
                  </a:lnTo>
                  <a:lnTo>
                    <a:pt x="232" y="124"/>
                  </a:lnTo>
                  <a:lnTo>
                    <a:pt x="225" y="129"/>
                  </a:lnTo>
                  <a:lnTo>
                    <a:pt x="219" y="135"/>
                  </a:lnTo>
                  <a:lnTo>
                    <a:pt x="213" y="141"/>
                  </a:lnTo>
                  <a:lnTo>
                    <a:pt x="209" y="149"/>
                  </a:lnTo>
                  <a:lnTo>
                    <a:pt x="207" y="157"/>
                  </a:lnTo>
                  <a:lnTo>
                    <a:pt x="201" y="202"/>
                  </a:lnTo>
                  <a:lnTo>
                    <a:pt x="196" y="206"/>
                  </a:lnTo>
                  <a:lnTo>
                    <a:pt x="190" y="208"/>
                  </a:lnTo>
                  <a:lnTo>
                    <a:pt x="185" y="207"/>
                  </a:lnTo>
                  <a:lnTo>
                    <a:pt x="180" y="206"/>
                  </a:lnTo>
                  <a:lnTo>
                    <a:pt x="176" y="203"/>
                  </a:lnTo>
                  <a:lnTo>
                    <a:pt x="173" y="197"/>
                  </a:lnTo>
                  <a:lnTo>
                    <a:pt x="169" y="192"/>
                  </a:lnTo>
                  <a:lnTo>
                    <a:pt x="167" y="185"/>
                  </a:lnTo>
                  <a:lnTo>
                    <a:pt x="167" y="177"/>
                  </a:lnTo>
                  <a:lnTo>
                    <a:pt x="170" y="166"/>
                  </a:lnTo>
                  <a:lnTo>
                    <a:pt x="176" y="152"/>
                  </a:lnTo>
                  <a:lnTo>
                    <a:pt x="182" y="138"/>
                  </a:lnTo>
                  <a:lnTo>
                    <a:pt x="190" y="125"/>
                  </a:lnTo>
                  <a:lnTo>
                    <a:pt x="198" y="112"/>
                  </a:lnTo>
                  <a:lnTo>
                    <a:pt x="204" y="101"/>
                  </a:lnTo>
                  <a:lnTo>
                    <a:pt x="210" y="92"/>
                  </a:lnTo>
                  <a:lnTo>
                    <a:pt x="200" y="95"/>
                  </a:lnTo>
                  <a:lnTo>
                    <a:pt x="190" y="100"/>
                  </a:lnTo>
                  <a:lnTo>
                    <a:pt x="181" y="105"/>
                  </a:lnTo>
                  <a:lnTo>
                    <a:pt x="174" y="112"/>
                  </a:lnTo>
                  <a:lnTo>
                    <a:pt x="166" y="121"/>
                  </a:lnTo>
                  <a:lnTo>
                    <a:pt x="161" y="129"/>
                  </a:lnTo>
                  <a:lnTo>
                    <a:pt x="154" y="138"/>
                  </a:lnTo>
                  <a:lnTo>
                    <a:pt x="150" y="148"/>
                  </a:lnTo>
                  <a:lnTo>
                    <a:pt x="131" y="161"/>
                  </a:lnTo>
                  <a:lnTo>
                    <a:pt x="113" y="176"/>
                  </a:lnTo>
                  <a:lnTo>
                    <a:pt x="98" y="190"/>
                  </a:lnTo>
                  <a:lnTo>
                    <a:pt x="83" y="204"/>
                  </a:lnTo>
                  <a:lnTo>
                    <a:pt x="66" y="217"/>
                  </a:lnTo>
                  <a:lnTo>
                    <a:pt x="51" y="230"/>
                  </a:lnTo>
                  <a:lnTo>
                    <a:pt x="32" y="241"/>
                  </a:lnTo>
                  <a:lnTo>
                    <a:pt x="12" y="251"/>
                  </a:lnTo>
                  <a:lnTo>
                    <a:pt x="5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1" y="227"/>
                  </a:lnTo>
                  <a:lnTo>
                    <a:pt x="6" y="222"/>
                  </a:lnTo>
                  <a:lnTo>
                    <a:pt x="10" y="215"/>
                  </a:lnTo>
                  <a:lnTo>
                    <a:pt x="15" y="208"/>
                  </a:lnTo>
                  <a:lnTo>
                    <a:pt x="21" y="202"/>
                  </a:lnTo>
                  <a:lnTo>
                    <a:pt x="28" y="194"/>
                  </a:lnTo>
                  <a:lnTo>
                    <a:pt x="34" y="186"/>
                  </a:lnTo>
                  <a:lnTo>
                    <a:pt x="43" y="179"/>
                  </a:lnTo>
                  <a:lnTo>
                    <a:pt x="52" y="171"/>
                  </a:lnTo>
                  <a:lnTo>
                    <a:pt x="65" y="159"/>
                  </a:lnTo>
                  <a:lnTo>
                    <a:pt x="78" y="147"/>
                  </a:lnTo>
                  <a:lnTo>
                    <a:pt x="93" y="135"/>
                  </a:lnTo>
                  <a:lnTo>
                    <a:pt x="107" y="123"/>
                  </a:lnTo>
                  <a:lnTo>
                    <a:pt x="122" y="111"/>
                  </a:lnTo>
                  <a:lnTo>
                    <a:pt x="136" y="99"/>
                  </a:lnTo>
                  <a:lnTo>
                    <a:pt x="153" y="88"/>
                  </a:lnTo>
                  <a:lnTo>
                    <a:pt x="168" y="77"/>
                  </a:lnTo>
                  <a:lnTo>
                    <a:pt x="185" y="66"/>
                  </a:lnTo>
                  <a:lnTo>
                    <a:pt x="201" y="55"/>
                  </a:lnTo>
                  <a:lnTo>
                    <a:pt x="219" y="45"/>
                  </a:lnTo>
                  <a:lnTo>
                    <a:pt x="236" y="35"/>
                  </a:lnTo>
                  <a:lnTo>
                    <a:pt x="255" y="25"/>
                  </a:lnTo>
                  <a:lnTo>
                    <a:pt x="274" y="16"/>
                  </a:lnTo>
                  <a:lnTo>
                    <a:pt x="292" y="8"/>
                  </a:lnTo>
                  <a:lnTo>
                    <a:pt x="312" y="0"/>
                  </a:lnTo>
                  <a:lnTo>
                    <a:pt x="332" y="1"/>
                  </a:lnTo>
                  <a:lnTo>
                    <a:pt x="351" y="3"/>
                  </a:lnTo>
                  <a:lnTo>
                    <a:pt x="370" y="9"/>
                  </a:lnTo>
                  <a:lnTo>
                    <a:pt x="388" y="15"/>
                  </a:lnTo>
                  <a:lnTo>
                    <a:pt x="403" y="25"/>
                  </a:lnTo>
                  <a:lnTo>
                    <a:pt x="417" y="36"/>
                  </a:lnTo>
                  <a:lnTo>
                    <a:pt x="429" y="49"/>
                  </a:lnTo>
                  <a:lnTo>
                    <a:pt x="440" y="6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AutoShape 36"/>
            <p:cNvSpPr>
              <a:spLocks noChangeArrowheads="1"/>
            </p:cNvSpPr>
            <p:nvPr/>
          </p:nvSpPr>
          <p:spPr bwMode="auto">
            <a:xfrm flipH="1">
              <a:off x="311" y="682"/>
              <a:ext cx="84" cy="169"/>
            </a:xfrm>
            <a:custGeom>
              <a:avLst/>
              <a:gdLst>
                <a:gd name="T0" fmla="*/ 19 w 197"/>
                <a:gd name="T1" fmla="*/ 34 h 423"/>
                <a:gd name="T2" fmla="*/ 17 w 197"/>
                <a:gd name="T3" fmla="*/ 38 h 423"/>
                <a:gd name="T4" fmla="*/ 14 w 197"/>
                <a:gd name="T5" fmla="*/ 42 h 423"/>
                <a:gd name="T6" fmla="*/ 12 w 197"/>
                <a:gd name="T7" fmla="*/ 47 h 423"/>
                <a:gd name="T8" fmla="*/ 9 w 197"/>
                <a:gd name="T9" fmla="*/ 51 h 423"/>
                <a:gd name="T10" fmla="*/ 7 w 197"/>
                <a:gd name="T11" fmla="*/ 55 h 423"/>
                <a:gd name="T12" fmla="*/ 4 w 197"/>
                <a:gd name="T13" fmla="*/ 60 h 423"/>
                <a:gd name="T14" fmla="*/ 2 w 197"/>
                <a:gd name="T15" fmla="*/ 64 h 423"/>
                <a:gd name="T16" fmla="*/ 0 w 197"/>
                <a:gd name="T17" fmla="*/ 68 h 423"/>
                <a:gd name="T18" fmla="*/ 1 w 197"/>
                <a:gd name="T19" fmla="*/ 63 h 423"/>
                <a:gd name="T20" fmla="*/ 3 w 197"/>
                <a:gd name="T21" fmla="*/ 59 h 423"/>
                <a:gd name="T22" fmla="*/ 5 w 197"/>
                <a:gd name="T23" fmla="*/ 54 h 423"/>
                <a:gd name="T24" fmla="*/ 7 w 197"/>
                <a:gd name="T25" fmla="*/ 50 h 423"/>
                <a:gd name="T26" fmla="*/ 10 w 197"/>
                <a:gd name="T27" fmla="*/ 46 h 423"/>
                <a:gd name="T28" fmla="*/ 12 w 197"/>
                <a:gd name="T29" fmla="*/ 41 h 423"/>
                <a:gd name="T30" fmla="*/ 14 w 197"/>
                <a:gd name="T31" fmla="*/ 37 h 423"/>
                <a:gd name="T32" fmla="*/ 17 w 197"/>
                <a:gd name="T33" fmla="*/ 33 h 423"/>
                <a:gd name="T34" fmla="*/ 19 w 197"/>
                <a:gd name="T35" fmla="*/ 28 h 423"/>
                <a:gd name="T36" fmla="*/ 22 w 197"/>
                <a:gd name="T37" fmla="*/ 24 h 423"/>
                <a:gd name="T38" fmla="*/ 24 w 197"/>
                <a:gd name="T39" fmla="*/ 20 h 423"/>
                <a:gd name="T40" fmla="*/ 27 w 197"/>
                <a:gd name="T41" fmla="*/ 16 h 423"/>
                <a:gd name="T42" fmla="*/ 29 w 197"/>
                <a:gd name="T43" fmla="*/ 12 h 423"/>
                <a:gd name="T44" fmla="*/ 32 w 197"/>
                <a:gd name="T45" fmla="*/ 8 h 423"/>
                <a:gd name="T46" fmla="*/ 34 w 197"/>
                <a:gd name="T47" fmla="*/ 4 h 423"/>
                <a:gd name="T48" fmla="*/ 36 w 197"/>
                <a:gd name="T49" fmla="*/ 0 h 423"/>
                <a:gd name="T50" fmla="*/ 34 w 197"/>
                <a:gd name="T51" fmla="*/ 5 h 423"/>
                <a:gd name="T52" fmla="*/ 32 w 197"/>
                <a:gd name="T53" fmla="*/ 10 h 423"/>
                <a:gd name="T54" fmla="*/ 29 w 197"/>
                <a:gd name="T55" fmla="*/ 16 h 423"/>
                <a:gd name="T56" fmla="*/ 26 w 197"/>
                <a:gd name="T57" fmla="*/ 21 h 423"/>
                <a:gd name="T58" fmla="*/ 23 w 197"/>
                <a:gd name="T59" fmla="*/ 26 h 423"/>
                <a:gd name="T60" fmla="*/ 21 w 197"/>
                <a:gd name="T61" fmla="*/ 30 h 423"/>
                <a:gd name="T62" fmla="*/ 19 w 197"/>
                <a:gd name="T63" fmla="*/ 33 h 423"/>
                <a:gd name="T64" fmla="*/ 19 w 197"/>
                <a:gd name="T65" fmla="*/ 34 h 4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423"/>
                <a:gd name="T101" fmla="*/ 197 w 197"/>
                <a:gd name="T102" fmla="*/ 423 h 4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423">
                  <a:moveTo>
                    <a:pt x="103" y="211"/>
                  </a:moveTo>
                  <a:lnTo>
                    <a:pt x="91" y="238"/>
                  </a:lnTo>
                  <a:lnTo>
                    <a:pt x="78" y="266"/>
                  </a:lnTo>
                  <a:lnTo>
                    <a:pt x="64" y="292"/>
                  </a:lnTo>
                  <a:lnTo>
                    <a:pt x="51" y="319"/>
                  </a:lnTo>
                  <a:lnTo>
                    <a:pt x="37" y="346"/>
                  </a:lnTo>
                  <a:lnTo>
                    <a:pt x="24" y="372"/>
                  </a:lnTo>
                  <a:lnTo>
                    <a:pt x="12" y="397"/>
                  </a:lnTo>
                  <a:lnTo>
                    <a:pt x="0" y="423"/>
                  </a:lnTo>
                  <a:lnTo>
                    <a:pt x="8" y="395"/>
                  </a:lnTo>
                  <a:lnTo>
                    <a:pt x="18" y="368"/>
                  </a:lnTo>
                  <a:lnTo>
                    <a:pt x="29" y="340"/>
                  </a:lnTo>
                  <a:lnTo>
                    <a:pt x="41" y="313"/>
                  </a:lnTo>
                  <a:lnTo>
                    <a:pt x="53" y="285"/>
                  </a:lnTo>
                  <a:lnTo>
                    <a:pt x="65" y="258"/>
                  </a:lnTo>
                  <a:lnTo>
                    <a:pt x="79" y="232"/>
                  </a:lnTo>
                  <a:lnTo>
                    <a:pt x="92" y="204"/>
                  </a:lnTo>
                  <a:lnTo>
                    <a:pt x="106" y="178"/>
                  </a:lnTo>
                  <a:lnTo>
                    <a:pt x="119" y="151"/>
                  </a:lnTo>
                  <a:lnTo>
                    <a:pt x="132" y="125"/>
                  </a:lnTo>
                  <a:lnTo>
                    <a:pt x="147" y="99"/>
                  </a:lnTo>
                  <a:lnTo>
                    <a:pt x="160" y="74"/>
                  </a:lnTo>
                  <a:lnTo>
                    <a:pt x="173" y="48"/>
                  </a:lnTo>
                  <a:lnTo>
                    <a:pt x="185" y="24"/>
                  </a:lnTo>
                  <a:lnTo>
                    <a:pt x="197" y="0"/>
                  </a:lnTo>
                  <a:lnTo>
                    <a:pt x="187" y="29"/>
                  </a:lnTo>
                  <a:lnTo>
                    <a:pt x="174" y="61"/>
                  </a:lnTo>
                  <a:lnTo>
                    <a:pt x="159" y="97"/>
                  </a:lnTo>
                  <a:lnTo>
                    <a:pt x="142" y="131"/>
                  </a:lnTo>
                  <a:lnTo>
                    <a:pt x="127" y="162"/>
                  </a:lnTo>
                  <a:lnTo>
                    <a:pt x="115" y="188"/>
                  </a:lnTo>
                  <a:lnTo>
                    <a:pt x="106" y="204"/>
                  </a:lnTo>
                  <a:lnTo>
                    <a:pt x="103" y="211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AutoShape 37"/>
            <p:cNvSpPr>
              <a:spLocks noChangeArrowheads="1"/>
            </p:cNvSpPr>
            <p:nvPr/>
          </p:nvSpPr>
          <p:spPr bwMode="auto">
            <a:xfrm flipH="1">
              <a:off x="917" y="703"/>
              <a:ext cx="14" cy="15"/>
            </a:xfrm>
            <a:custGeom>
              <a:avLst/>
              <a:gdLst>
                <a:gd name="T0" fmla="*/ 0 w 31"/>
                <a:gd name="T1" fmla="*/ 6 h 38"/>
                <a:gd name="T2" fmla="*/ 6 w 31"/>
                <a:gd name="T3" fmla="*/ 0 h 38"/>
                <a:gd name="T4" fmla="*/ 4 w 31"/>
                <a:gd name="T5" fmla="*/ 4 h 38"/>
                <a:gd name="T6" fmla="*/ 0 w 31"/>
                <a:gd name="T7" fmla="*/ 6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8"/>
                <a:gd name="T14" fmla="*/ 31 w 3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8">
                  <a:moveTo>
                    <a:pt x="0" y="38"/>
                  </a:moveTo>
                  <a:lnTo>
                    <a:pt x="31" y="0"/>
                  </a:lnTo>
                  <a:lnTo>
                    <a:pt x="17" y="2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AutoShape 38"/>
            <p:cNvSpPr>
              <a:spLocks noChangeArrowheads="1"/>
            </p:cNvSpPr>
            <p:nvPr/>
          </p:nvSpPr>
          <p:spPr bwMode="auto">
            <a:xfrm flipH="1">
              <a:off x="482" y="855"/>
              <a:ext cx="204" cy="23"/>
            </a:xfrm>
            <a:custGeom>
              <a:avLst/>
              <a:gdLst>
                <a:gd name="T0" fmla="*/ 87 w 481"/>
                <a:gd name="T1" fmla="*/ 8 h 58"/>
                <a:gd name="T2" fmla="*/ 84 w 481"/>
                <a:gd name="T3" fmla="*/ 9 h 58"/>
                <a:gd name="T4" fmla="*/ 79 w 481"/>
                <a:gd name="T5" fmla="*/ 9 h 58"/>
                <a:gd name="T6" fmla="*/ 73 w 481"/>
                <a:gd name="T7" fmla="*/ 9 h 58"/>
                <a:gd name="T8" fmla="*/ 68 w 481"/>
                <a:gd name="T9" fmla="*/ 8 h 58"/>
                <a:gd name="T10" fmla="*/ 63 w 481"/>
                <a:gd name="T11" fmla="*/ 8 h 58"/>
                <a:gd name="T12" fmla="*/ 57 w 481"/>
                <a:gd name="T13" fmla="*/ 7 h 58"/>
                <a:gd name="T14" fmla="*/ 52 w 481"/>
                <a:gd name="T15" fmla="*/ 6 h 58"/>
                <a:gd name="T16" fmla="*/ 47 w 481"/>
                <a:gd name="T17" fmla="*/ 5 h 58"/>
                <a:gd name="T18" fmla="*/ 42 w 481"/>
                <a:gd name="T19" fmla="*/ 4 h 58"/>
                <a:gd name="T20" fmla="*/ 36 w 481"/>
                <a:gd name="T21" fmla="*/ 4 h 58"/>
                <a:gd name="T22" fmla="*/ 31 w 481"/>
                <a:gd name="T23" fmla="*/ 3 h 58"/>
                <a:gd name="T24" fmla="*/ 26 w 481"/>
                <a:gd name="T25" fmla="*/ 2 h 58"/>
                <a:gd name="T26" fmla="*/ 21 w 481"/>
                <a:gd name="T27" fmla="*/ 2 h 58"/>
                <a:gd name="T28" fmla="*/ 16 w 481"/>
                <a:gd name="T29" fmla="*/ 2 h 58"/>
                <a:gd name="T30" fmla="*/ 11 w 481"/>
                <a:gd name="T31" fmla="*/ 3 h 58"/>
                <a:gd name="T32" fmla="*/ 5 w 481"/>
                <a:gd name="T33" fmla="*/ 4 h 58"/>
                <a:gd name="T34" fmla="*/ 0 w 481"/>
                <a:gd name="T35" fmla="*/ 6 h 58"/>
                <a:gd name="T36" fmla="*/ 5 w 481"/>
                <a:gd name="T37" fmla="*/ 4 h 58"/>
                <a:gd name="T38" fmla="*/ 10 w 481"/>
                <a:gd name="T39" fmla="*/ 2 h 58"/>
                <a:gd name="T40" fmla="*/ 14 w 481"/>
                <a:gd name="T41" fmla="*/ 1 h 58"/>
                <a:gd name="T42" fmla="*/ 20 w 481"/>
                <a:gd name="T43" fmla="*/ 0 h 58"/>
                <a:gd name="T44" fmla="*/ 25 w 481"/>
                <a:gd name="T45" fmla="*/ 0 h 58"/>
                <a:gd name="T46" fmla="*/ 29 w 481"/>
                <a:gd name="T47" fmla="*/ 0 h 58"/>
                <a:gd name="T48" fmla="*/ 34 w 481"/>
                <a:gd name="T49" fmla="*/ 1 h 58"/>
                <a:gd name="T50" fmla="*/ 40 w 481"/>
                <a:gd name="T51" fmla="*/ 1 h 58"/>
                <a:gd name="T52" fmla="*/ 45 w 481"/>
                <a:gd name="T53" fmla="*/ 2 h 58"/>
                <a:gd name="T54" fmla="*/ 50 w 481"/>
                <a:gd name="T55" fmla="*/ 3 h 58"/>
                <a:gd name="T56" fmla="*/ 55 w 481"/>
                <a:gd name="T57" fmla="*/ 4 h 58"/>
                <a:gd name="T58" fmla="*/ 60 w 481"/>
                <a:gd name="T59" fmla="*/ 5 h 58"/>
                <a:gd name="T60" fmla="*/ 65 w 481"/>
                <a:gd name="T61" fmla="*/ 6 h 58"/>
                <a:gd name="T62" fmla="*/ 70 w 481"/>
                <a:gd name="T63" fmla="*/ 6 h 58"/>
                <a:gd name="T64" fmla="*/ 75 w 481"/>
                <a:gd name="T65" fmla="*/ 7 h 58"/>
                <a:gd name="T66" fmla="*/ 81 w 481"/>
                <a:gd name="T67" fmla="*/ 7 h 58"/>
                <a:gd name="T68" fmla="*/ 87 w 481"/>
                <a:gd name="T69" fmla="*/ 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1"/>
                <a:gd name="T106" fmla="*/ 0 h 58"/>
                <a:gd name="T107" fmla="*/ 481 w 481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1" h="58">
                  <a:moveTo>
                    <a:pt x="481" y="48"/>
                  </a:moveTo>
                  <a:lnTo>
                    <a:pt x="469" y="57"/>
                  </a:lnTo>
                  <a:lnTo>
                    <a:pt x="438" y="58"/>
                  </a:lnTo>
                  <a:lnTo>
                    <a:pt x="408" y="57"/>
                  </a:lnTo>
                  <a:lnTo>
                    <a:pt x="379" y="54"/>
                  </a:lnTo>
                  <a:lnTo>
                    <a:pt x="349" y="50"/>
                  </a:lnTo>
                  <a:lnTo>
                    <a:pt x="319" y="45"/>
                  </a:lnTo>
                  <a:lnTo>
                    <a:pt x="290" y="39"/>
                  </a:lnTo>
                  <a:lnTo>
                    <a:pt x="260" y="33"/>
                  </a:lnTo>
                  <a:lnTo>
                    <a:pt x="231" y="27"/>
                  </a:lnTo>
                  <a:lnTo>
                    <a:pt x="202" y="22"/>
                  </a:lnTo>
                  <a:lnTo>
                    <a:pt x="173" y="17"/>
                  </a:lnTo>
                  <a:lnTo>
                    <a:pt x="145" y="14"/>
                  </a:lnTo>
                  <a:lnTo>
                    <a:pt x="115" y="13"/>
                  </a:lnTo>
                  <a:lnTo>
                    <a:pt x="87" y="15"/>
                  </a:lnTo>
                  <a:lnTo>
                    <a:pt x="58" y="18"/>
                  </a:lnTo>
                  <a:lnTo>
                    <a:pt x="28" y="25"/>
                  </a:lnTo>
                  <a:lnTo>
                    <a:pt x="0" y="36"/>
                  </a:lnTo>
                  <a:lnTo>
                    <a:pt x="26" y="22"/>
                  </a:lnTo>
                  <a:lnTo>
                    <a:pt x="54" y="11"/>
                  </a:lnTo>
                  <a:lnTo>
                    <a:pt x="80" y="4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192" y="4"/>
                  </a:lnTo>
                  <a:lnTo>
                    <a:pt x="221" y="8"/>
                  </a:lnTo>
                  <a:lnTo>
                    <a:pt x="249" y="14"/>
                  </a:lnTo>
                  <a:lnTo>
                    <a:pt x="278" y="20"/>
                  </a:lnTo>
                  <a:lnTo>
                    <a:pt x="306" y="26"/>
                  </a:lnTo>
                  <a:lnTo>
                    <a:pt x="335" y="33"/>
                  </a:lnTo>
                  <a:lnTo>
                    <a:pt x="363" y="38"/>
                  </a:lnTo>
                  <a:lnTo>
                    <a:pt x="392" y="41"/>
                  </a:lnTo>
                  <a:lnTo>
                    <a:pt x="420" y="45"/>
                  </a:lnTo>
                  <a:lnTo>
                    <a:pt x="449" y="45"/>
                  </a:lnTo>
                  <a:lnTo>
                    <a:pt x="481" y="48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AutoShape 39"/>
            <p:cNvSpPr>
              <a:spLocks noChangeArrowheads="1"/>
            </p:cNvSpPr>
            <p:nvPr/>
          </p:nvSpPr>
          <p:spPr bwMode="auto">
            <a:xfrm flipH="1">
              <a:off x="552" y="882"/>
              <a:ext cx="133" cy="15"/>
            </a:xfrm>
            <a:custGeom>
              <a:avLst/>
              <a:gdLst>
                <a:gd name="T0" fmla="*/ 56 w 314"/>
                <a:gd name="T1" fmla="*/ 6 h 39"/>
                <a:gd name="T2" fmla="*/ 53 w 314"/>
                <a:gd name="T3" fmla="*/ 6 h 39"/>
                <a:gd name="T4" fmla="*/ 49 w 314"/>
                <a:gd name="T5" fmla="*/ 5 h 39"/>
                <a:gd name="T6" fmla="*/ 46 w 314"/>
                <a:gd name="T7" fmla="*/ 5 h 39"/>
                <a:gd name="T8" fmla="*/ 42 w 314"/>
                <a:gd name="T9" fmla="*/ 5 h 39"/>
                <a:gd name="T10" fmla="*/ 39 w 314"/>
                <a:gd name="T11" fmla="*/ 4 h 39"/>
                <a:gd name="T12" fmla="*/ 35 w 314"/>
                <a:gd name="T13" fmla="*/ 4 h 39"/>
                <a:gd name="T14" fmla="*/ 32 w 314"/>
                <a:gd name="T15" fmla="*/ 3 h 39"/>
                <a:gd name="T16" fmla="*/ 28 w 314"/>
                <a:gd name="T17" fmla="*/ 3 h 39"/>
                <a:gd name="T18" fmla="*/ 25 w 314"/>
                <a:gd name="T19" fmla="*/ 3 h 39"/>
                <a:gd name="T20" fmla="*/ 21 w 314"/>
                <a:gd name="T21" fmla="*/ 2 h 39"/>
                <a:gd name="T22" fmla="*/ 18 w 314"/>
                <a:gd name="T23" fmla="*/ 2 h 39"/>
                <a:gd name="T24" fmla="*/ 14 w 314"/>
                <a:gd name="T25" fmla="*/ 2 h 39"/>
                <a:gd name="T26" fmla="*/ 11 w 314"/>
                <a:gd name="T27" fmla="*/ 3 h 39"/>
                <a:gd name="T28" fmla="*/ 7 w 314"/>
                <a:gd name="T29" fmla="*/ 3 h 39"/>
                <a:gd name="T30" fmla="*/ 3 w 314"/>
                <a:gd name="T31" fmla="*/ 4 h 39"/>
                <a:gd name="T32" fmla="*/ 0 w 314"/>
                <a:gd name="T33" fmla="*/ 5 h 39"/>
                <a:gd name="T34" fmla="*/ 3 w 314"/>
                <a:gd name="T35" fmla="*/ 3 h 39"/>
                <a:gd name="T36" fmla="*/ 6 w 314"/>
                <a:gd name="T37" fmla="*/ 2 h 39"/>
                <a:gd name="T38" fmla="*/ 10 w 314"/>
                <a:gd name="T39" fmla="*/ 1 h 39"/>
                <a:gd name="T40" fmla="*/ 14 w 314"/>
                <a:gd name="T41" fmla="*/ 1 h 39"/>
                <a:gd name="T42" fmla="*/ 17 w 314"/>
                <a:gd name="T43" fmla="*/ 0 h 39"/>
                <a:gd name="T44" fmla="*/ 21 w 314"/>
                <a:gd name="T45" fmla="*/ 0 h 39"/>
                <a:gd name="T46" fmla="*/ 25 w 314"/>
                <a:gd name="T47" fmla="*/ 0 h 39"/>
                <a:gd name="T48" fmla="*/ 28 w 314"/>
                <a:gd name="T49" fmla="*/ 0 h 39"/>
                <a:gd name="T50" fmla="*/ 32 w 314"/>
                <a:gd name="T51" fmla="*/ 1 h 39"/>
                <a:gd name="T52" fmla="*/ 36 w 314"/>
                <a:gd name="T53" fmla="*/ 1 h 39"/>
                <a:gd name="T54" fmla="*/ 39 w 314"/>
                <a:gd name="T55" fmla="*/ 2 h 39"/>
                <a:gd name="T56" fmla="*/ 43 w 314"/>
                <a:gd name="T57" fmla="*/ 3 h 39"/>
                <a:gd name="T58" fmla="*/ 47 w 314"/>
                <a:gd name="T59" fmla="*/ 3 h 39"/>
                <a:gd name="T60" fmla="*/ 50 w 314"/>
                <a:gd name="T61" fmla="*/ 4 h 39"/>
                <a:gd name="T62" fmla="*/ 53 w 314"/>
                <a:gd name="T63" fmla="*/ 5 h 39"/>
                <a:gd name="T64" fmla="*/ 56 w 314"/>
                <a:gd name="T65" fmla="*/ 6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39"/>
                <a:gd name="T101" fmla="*/ 314 w 314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39">
                  <a:moveTo>
                    <a:pt x="314" y="39"/>
                  </a:moveTo>
                  <a:lnTo>
                    <a:pt x="295" y="39"/>
                  </a:lnTo>
                  <a:lnTo>
                    <a:pt x="275" y="37"/>
                  </a:lnTo>
                  <a:lnTo>
                    <a:pt x="257" y="34"/>
                  </a:lnTo>
                  <a:lnTo>
                    <a:pt x="237" y="32"/>
                  </a:lnTo>
                  <a:lnTo>
                    <a:pt x="217" y="29"/>
                  </a:lnTo>
                  <a:lnTo>
                    <a:pt x="197" y="26"/>
                  </a:lnTo>
                  <a:lnTo>
                    <a:pt x="178" y="22"/>
                  </a:lnTo>
                  <a:lnTo>
                    <a:pt x="158" y="19"/>
                  </a:lnTo>
                  <a:lnTo>
                    <a:pt x="138" y="17"/>
                  </a:lnTo>
                  <a:lnTo>
                    <a:pt x="118" y="16"/>
                  </a:lnTo>
                  <a:lnTo>
                    <a:pt x="99" y="15"/>
                  </a:lnTo>
                  <a:lnTo>
                    <a:pt x="79" y="15"/>
                  </a:lnTo>
                  <a:lnTo>
                    <a:pt x="59" y="17"/>
                  </a:lnTo>
                  <a:lnTo>
                    <a:pt x="39" y="20"/>
                  </a:lnTo>
                  <a:lnTo>
                    <a:pt x="20" y="26"/>
                  </a:lnTo>
                  <a:lnTo>
                    <a:pt x="0" y="32"/>
                  </a:lnTo>
                  <a:lnTo>
                    <a:pt x="18" y="22"/>
                  </a:lnTo>
                  <a:lnTo>
                    <a:pt x="36" y="14"/>
                  </a:lnTo>
                  <a:lnTo>
                    <a:pt x="55" y="8"/>
                  </a:lnTo>
                  <a:lnTo>
                    <a:pt x="75" y="4"/>
                  </a:lnTo>
                  <a:lnTo>
                    <a:pt x="95" y="1"/>
                  </a:lnTo>
                  <a:lnTo>
                    <a:pt x="116" y="0"/>
                  </a:lnTo>
                  <a:lnTo>
                    <a:pt x="136" y="0"/>
                  </a:lnTo>
                  <a:lnTo>
                    <a:pt x="157" y="1"/>
                  </a:lnTo>
                  <a:lnTo>
                    <a:pt x="178" y="5"/>
                  </a:lnTo>
                  <a:lnTo>
                    <a:pt x="199" y="8"/>
                  </a:lnTo>
                  <a:lnTo>
                    <a:pt x="219" y="12"/>
                  </a:lnTo>
                  <a:lnTo>
                    <a:pt x="239" y="17"/>
                  </a:lnTo>
                  <a:lnTo>
                    <a:pt x="259" y="22"/>
                  </a:lnTo>
                  <a:lnTo>
                    <a:pt x="278" y="28"/>
                  </a:lnTo>
                  <a:lnTo>
                    <a:pt x="296" y="33"/>
                  </a:lnTo>
                  <a:lnTo>
                    <a:pt x="314" y="39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AutoShape 40"/>
            <p:cNvSpPr>
              <a:spLocks noChangeArrowheads="1"/>
            </p:cNvSpPr>
            <p:nvPr/>
          </p:nvSpPr>
          <p:spPr bwMode="auto">
            <a:xfrm flipH="1">
              <a:off x="290" y="600"/>
              <a:ext cx="726" cy="254"/>
            </a:xfrm>
            <a:custGeom>
              <a:avLst/>
              <a:gdLst>
                <a:gd name="T0" fmla="*/ 298 w 1712"/>
                <a:gd name="T1" fmla="*/ 16 h 634"/>
                <a:gd name="T2" fmla="*/ 288 w 1712"/>
                <a:gd name="T3" fmla="*/ 33 h 634"/>
                <a:gd name="T4" fmla="*/ 279 w 1712"/>
                <a:gd name="T5" fmla="*/ 51 h 634"/>
                <a:gd name="T6" fmla="*/ 237 w 1712"/>
                <a:gd name="T7" fmla="*/ 102 h 634"/>
                <a:gd name="T8" fmla="*/ 199 w 1712"/>
                <a:gd name="T9" fmla="*/ 96 h 634"/>
                <a:gd name="T10" fmla="*/ 162 w 1712"/>
                <a:gd name="T11" fmla="*/ 89 h 634"/>
                <a:gd name="T12" fmla="*/ 134 w 1712"/>
                <a:gd name="T13" fmla="*/ 94 h 634"/>
                <a:gd name="T14" fmla="*/ 148 w 1712"/>
                <a:gd name="T15" fmla="*/ 71 h 634"/>
                <a:gd name="T16" fmla="*/ 145 w 1712"/>
                <a:gd name="T17" fmla="*/ 70 h 634"/>
                <a:gd name="T18" fmla="*/ 130 w 1712"/>
                <a:gd name="T19" fmla="*/ 95 h 634"/>
                <a:gd name="T20" fmla="*/ 118 w 1712"/>
                <a:gd name="T21" fmla="*/ 97 h 634"/>
                <a:gd name="T22" fmla="*/ 104 w 1712"/>
                <a:gd name="T23" fmla="*/ 92 h 634"/>
                <a:gd name="T24" fmla="*/ 71 w 1712"/>
                <a:gd name="T25" fmla="*/ 90 h 634"/>
                <a:gd name="T26" fmla="*/ 38 w 1712"/>
                <a:gd name="T27" fmla="*/ 92 h 634"/>
                <a:gd name="T28" fmla="*/ 3 w 1712"/>
                <a:gd name="T29" fmla="*/ 89 h 634"/>
                <a:gd name="T30" fmla="*/ 12 w 1712"/>
                <a:gd name="T31" fmla="*/ 77 h 634"/>
                <a:gd name="T32" fmla="*/ 26 w 1712"/>
                <a:gd name="T33" fmla="*/ 64 h 634"/>
                <a:gd name="T34" fmla="*/ 40 w 1712"/>
                <a:gd name="T35" fmla="*/ 49 h 634"/>
                <a:gd name="T36" fmla="*/ 50 w 1712"/>
                <a:gd name="T37" fmla="*/ 42 h 634"/>
                <a:gd name="T38" fmla="*/ 59 w 1712"/>
                <a:gd name="T39" fmla="*/ 45 h 634"/>
                <a:gd name="T40" fmla="*/ 71 w 1712"/>
                <a:gd name="T41" fmla="*/ 42 h 634"/>
                <a:gd name="T42" fmla="*/ 73 w 1712"/>
                <a:gd name="T43" fmla="*/ 32 h 634"/>
                <a:gd name="T44" fmla="*/ 61 w 1712"/>
                <a:gd name="T45" fmla="*/ 30 h 634"/>
                <a:gd name="T46" fmla="*/ 56 w 1712"/>
                <a:gd name="T47" fmla="*/ 26 h 634"/>
                <a:gd name="T48" fmla="*/ 57 w 1712"/>
                <a:gd name="T49" fmla="*/ 20 h 634"/>
                <a:gd name="T50" fmla="*/ 67 w 1712"/>
                <a:gd name="T51" fmla="*/ 14 h 634"/>
                <a:gd name="T52" fmla="*/ 75 w 1712"/>
                <a:gd name="T53" fmla="*/ 16 h 634"/>
                <a:gd name="T54" fmla="*/ 84 w 1712"/>
                <a:gd name="T55" fmla="*/ 21 h 634"/>
                <a:gd name="T56" fmla="*/ 93 w 1712"/>
                <a:gd name="T57" fmla="*/ 28 h 634"/>
                <a:gd name="T58" fmla="*/ 103 w 1712"/>
                <a:gd name="T59" fmla="*/ 33 h 634"/>
                <a:gd name="T60" fmla="*/ 115 w 1712"/>
                <a:gd name="T61" fmla="*/ 35 h 634"/>
                <a:gd name="T62" fmla="*/ 126 w 1712"/>
                <a:gd name="T63" fmla="*/ 36 h 634"/>
                <a:gd name="T64" fmla="*/ 136 w 1712"/>
                <a:gd name="T65" fmla="*/ 35 h 634"/>
                <a:gd name="T66" fmla="*/ 148 w 1712"/>
                <a:gd name="T67" fmla="*/ 29 h 634"/>
                <a:gd name="T68" fmla="*/ 160 w 1712"/>
                <a:gd name="T69" fmla="*/ 15 h 634"/>
                <a:gd name="T70" fmla="*/ 169 w 1712"/>
                <a:gd name="T71" fmla="*/ 11 h 634"/>
                <a:gd name="T72" fmla="*/ 177 w 1712"/>
                <a:gd name="T73" fmla="*/ 15 h 634"/>
                <a:gd name="T74" fmla="*/ 172 w 1712"/>
                <a:gd name="T75" fmla="*/ 25 h 634"/>
                <a:gd name="T76" fmla="*/ 157 w 1712"/>
                <a:gd name="T77" fmla="*/ 34 h 634"/>
                <a:gd name="T78" fmla="*/ 139 w 1712"/>
                <a:gd name="T79" fmla="*/ 45 h 634"/>
                <a:gd name="T80" fmla="*/ 126 w 1712"/>
                <a:gd name="T81" fmla="*/ 58 h 634"/>
                <a:gd name="T82" fmla="*/ 126 w 1712"/>
                <a:gd name="T83" fmla="*/ 69 h 634"/>
                <a:gd name="T84" fmla="*/ 134 w 1712"/>
                <a:gd name="T85" fmla="*/ 67 h 634"/>
                <a:gd name="T86" fmla="*/ 145 w 1712"/>
                <a:gd name="T87" fmla="*/ 59 h 634"/>
                <a:gd name="T88" fmla="*/ 154 w 1712"/>
                <a:gd name="T89" fmla="*/ 58 h 634"/>
                <a:gd name="T90" fmla="*/ 166 w 1712"/>
                <a:gd name="T91" fmla="*/ 63 h 634"/>
                <a:gd name="T92" fmla="*/ 179 w 1712"/>
                <a:gd name="T93" fmla="*/ 65 h 634"/>
                <a:gd name="T94" fmla="*/ 190 w 1712"/>
                <a:gd name="T95" fmla="*/ 63 h 634"/>
                <a:gd name="T96" fmla="*/ 197 w 1712"/>
                <a:gd name="T97" fmla="*/ 52 h 634"/>
                <a:gd name="T98" fmla="*/ 207 w 1712"/>
                <a:gd name="T99" fmla="*/ 44 h 634"/>
                <a:gd name="T100" fmla="*/ 204 w 1712"/>
                <a:gd name="T101" fmla="*/ 28 h 634"/>
                <a:gd name="T102" fmla="*/ 187 w 1712"/>
                <a:gd name="T103" fmla="*/ 22 h 634"/>
                <a:gd name="T104" fmla="*/ 204 w 1712"/>
                <a:gd name="T105" fmla="*/ 22 h 634"/>
                <a:gd name="T106" fmla="*/ 217 w 1712"/>
                <a:gd name="T107" fmla="*/ 35 h 634"/>
                <a:gd name="T108" fmla="*/ 223 w 1712"/>
                <a:gd name="T109" fmla="*/ 38 h 634"/>
                <a:gd name="T110" fmla="*/ 237 w 1712"/>
                <a:gd name="T111" fmla="*/ 25 h 634"/>
                <a:gd name="T112" fmla="*/ 249 w 1712"/>
                <a:gd name="T113" fmla="*/ 10 h 634"/>
                <a:gd name="T114" fmla="*/ 258 w 1712"/>
                <a:gd name="T115" fmla="*/ 4 h 634"/>
                <a:gd name="T116" fmla="*/ 277 w 1712"/>
                <a:gd name="T117" fmla="*/ 5 h 634"/>
                <a:gd name="T118" fmla="*/ 294 w 1712"/>
                <a:gd name="T119" fmla="*/ 3 h 6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2"/>
                <a:gd name="T181" fmla="*/ 0 h 634"/>
                <a:gd name="T182" fmla="*/ 1712 w 1712"/>
                <a:gd name="T183" fmla="*/ 634 h 6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2" h="634">
                  <a:moveTo>
                    <a:pt x="1712" y="0"/>
                  </a:moveTo>
                  <a:lnTo>
                    <a:pt x="1696" y="26"/>
                  </a:lnTo>
                  <a:lnTo>
                    <a:pt x="1681" y="51"/>
                  </a:lnTo>
                  <a:lnTo>
                    <a:pt x="1668" y="76"/>
                  </a:lnTo>
                  <a:lnTo>
                    <a:pt x="1655" y="100"/>
                  </a:lnTo>
                  <a:lnTo>
                    <a:pt x="1643" y="123"/>
                  </a:lnTo>
                  <a:lnTo>
                    <a:pt x="1632" y="145"/>
                  </a:lnTo>
                  <a:lnTo>
                    <a:pt x="1621" y="167"/>
                  </a:lnTo>
                  <a:lnTo>
                    <a:pt x="1611" y="188"/>
                  </a:lnTo>
                  <a:lnTo>
                    <a:pt x="1600" y="208"/>
                  </a:lnTo>
                  <a:lnTo>
                    <a:pt x="1590" y="230"/>
                  </a:lnTo>
                  <a:lnTo>
                    <a:pt x="1581" y="251"/>
                  </a:lnTo>
                  <a:lnTo>
                    <a:pt x="1571" y="273"/>
                  </a:lnTo>
                  <a:lnTo>
                    <a:pt x="1561" y="295"/>
                  </a:lnTo>
                  <a:lnTo>
                    <a:pt x="1550" y="318"/>
                  </a:lnTo>
                  <a:lnTo>
                    <a:pt x="1541" y="341"/>
                  </a:lnTo>
                  <a:lnTo>
                    <a:pt x="1530" y="365"/>
                  </a:lnTo>
                  <a:lnTo>
                    <a:pt x="1410" y="611"/>
                  </a:lnTo>
                  <a:lnTo>
                    <a:pt x="1364" y="625"/>
                  </a:lnTo>
                  <a:lnTo>
                    <a:pt x="1319" y="633"/>
                  </a:lnTo>
                  <a:lnTo>
                    <a:pt x="1275" y="634"/>
                  </a:lnTo>
                  <a:lnTo>
                    <a:pt x="1231" y="630"/>
                  </a:lnTo>
                  <a:lnTo>
                    <a:pt x="1188" y="622"/>
                  </a:lnTo>
                  <a:lnTo>
                    <a:pt x="1147" y="611"/>
                  </a:lnTo>
                  <a:lnTo>
                    <a:pt x="1105" y="599"/>
                  </a:lnTo>
                  <a:lnTo>
                    <a:pt x="1063" y="586"/>
                  </a:lnTo>
                  <a:lnTo>
                    <a:pt x="1023" y="575"/>
                  </a:lnTo>
                  <a:lnTo>
                    <a:pt x="982" y="565"/>
                  </a:lnTo>
                  <a:lnTo>
                    <a:pt x="941" y="558"/>
                  </a:lnTo>
                  <a:lnTo>
                    <a:pt x="901" y="556"/>
                  </a:lnTo>
                  <a:lnTo>
                    <a:pt x="860" y="560"/>
                  </a:lnTo>
                  <a:lnTo>
                    <a:pt x="821" y="569"/>
                  </a:lnTo>
                  <a:lnTo>
                    <a:pt x="780" y="588"/>
                  </a:lnTo>
                  <a:lnTo>
                    <a:pt x="739" y="616"/>
                  </a:lnTo>
                  <a:lnTo>
                    <a:pt x="748" y="585"/>
                  </a:lnTo>
                  <a:lnTo>
                    <a:pt x="759" y="554"/>
                  </a:lnTo>
                  <a:lnTo>
                    <a:pt x="775" y="524"/>
                  </a:lnTo>
                  <a:lnTo>
                    <a:pt x="791" y="496"/>
                  </a:lnTo>
                  <a:lnTo>
                    <a:pt x="807" y="467"/>
                  </a:lnTo>
                  <a:lnTo>
                    <a:pt x="824" y="439"/>
                  </a:lnTo>
                  <a:lnTo>
                    <a:pt x="838" y="411"/>
                  </a:lnTo>
                  <a:lnTo>
                    <a:pt x="851" y="383"/>
                  </a:lnTo>
                  <a:lnTo>
                    <a:pt x="848" y="381"/>
                  </a:lnTo>
                  <a:lnTo>
                    <a:pt x="828" y="407"/>
                  </a:lnTo>
                  <a:lnTo>
                    <a:pt x="809" y="437"/>
                  </a:lnTo>
                  <a:lnTo>
                    <a:pt x="790" y="467"/>
                  </a:lnTo>
                  <a:lnTo>
                    <a:pt x="772" y="498"/>
                  </a:lnTo>
                  <a:lnTo>
                    <a:pt x="755" y="531"/>
                  </a:lnTo>
                  <a:lnTo>
                    <a:pt x="737" y="563"/>
                  </a:lnTo>
                  <a:lnTo>
                    <a:pt x="721" y="594"/>
                  </a:lnTo>
                  <a:lnTo>
                    <a:pt x="704" y="623"/>
                  </a:lnTo>
                  <a:lnTo>
                    <a:pt x="693" y="621"/>
                  </a:lnTo>
                  <a:lnTo>
                    <a:pt x="682" y="617"/>
                  </a:lnTo>
                  <a:lnTo>
                    <a:pt x="670" y="611"/>
                  </a:lnTo>
                  <a:lnTo>
                    <a:pt x="659" y="605"/>
                  </a:lnTo>
                  <a:lnTo>
                    <a:pt x="647" y="599"/>
                  </a:lnTo>
                  <a:lnTo>
                    <a:pt x="635" y="594"/>
                  </a:lnTo>
                  <a:lnTo>
                    <a:pt x="624" y="589"/>
                  </a:lnTo>
                  <a:lnTo>
                    <a:pt x="613" y="587"/>
                  </a:lnTo>
                  <a:lnTo>
                    <a:pt x="577" y="575"/>
                  </a:lnTo>
                  <a:lnTo>
                    <a:pt x="541" y="567"/>
                  </a:lnTo>
                  <a:lnTo>
                    <a:pt x="505" y="562"/>
                  </a:lnTo>
                  <a:lnTo>
                    <a:pt x="468" y="558"/>
                  </a:lnTo>
                  <a:lnTo>
                    <a:pt x="432" y="557"/>
                  </a:lnTo>
                  <a:lnTo>
                    <a:pt x="396" y="558"/>
                  </a:lnTo>
                  <a:lnTo>
                    <a:pt x="360" y="560"/>
                  </a:lnTo>
                  <a:lnTo>
                    <a:pt x="324" y="562"/>
                  </a:lnTo>
                  <a:lnTo>
                    <a:pt x="287" y="565"/>
                  </a:lnTo>
                  <a:lnTo>
                    <a:pt x="250" y="568"/>
                  </a:lnTo>
                  <a:lnTo>
                    <a:pt x="213" y="571"/>
                  </a:lnTo>
                  <a:lnTo>
                    <a:pt x="174" y="572"/>
                  </a:lnTo>
                  <a:lnTo>
                    <a:pt x="136" y="571"/>
                  </a:lnTo>
                  <a:lnTo>
                    <a:pt x="97" y="569"/>
                  </a:lnTo>
                  <a:lnTo>
                    <a:pt x="58" y="564"/>
                  </a:lnTo>
                  <a:lnTo>
                    <a:pt x="17" y="557"/>
                  </a:lnTo>
                  <a:lnTo>
                    <a:pt x="0" y="546"/>
                  </a:lnTo>
                  <a:lnTo>
                    <a:pt x="17" y="530"/>
                  </a:lnTo>
                  <a:lnTo>
                    <a:pt x="34" y="515"/>
                  </a:lnTo>
                  <a:lnTo>
                    <a:pt x="50" y="498"/>
                  </a:lnTo>
                  <a:lnTo>
                    <a:pt x="67" y="482"/>
                  </a:lnTo>
                  <a:lnTo>
                    <a:pt x="83" y="465"/>
                  </a:lnTo>
                  <a:lnTo>
                    <a:pt x="99" y="448"/>
                  </a:lnTo>
                  <a:lnTo>
                    <a:pt x="115" y="431"/>
                  </a:lnTo>
                  <a:lnTo>
                    <a:pt x="130" y="414"/>
                  </a:lnTo>
                  <a:lnTo>
                    <a:pt x="146" y="396"/>
                  </a:lnTo>
                  <a:lnTo>
                    <a:pt x="161" y="378"/>
                  </a:lnTo>
                  <a:lnTo>
                    <a:pt x="176" y="360"/>
                  </a:lnTo>
                  <a:lnTo>
                    <a:pt x="192" y="342"/>
                  </a:lnTo>
                  <a:lnTo>
                    <a:pt x="207" y="323"/>
                  </a:lnTo>
                  <a:lnTo>
                    <a:pt x="223" y="304"/>
                  </a:lnTo>
                  <a:lnTo>
                    <a:pt x="237" y="284"/>
                  </a:lnTo>
                  <a:lnTo>
                    <a:pt x="252" y="264"/>
                  </a:lnTo>
                  <a:lnTo>
                    <a:pt x="260" y="259"/>
                  </a:lnTo>
                  <a:lnTo>
                    <a:pt x="269" y="257"/>
                  </a:lnTo>
                  <a:lnTo>
                    <a:pt x="277" y="259"/>
                  </a:lnTo>
                  <a:lnTo>
                    <a:pt x="287" y="263"/>
                  </a:lnTo>
                  <a:lnTo>
                    <a:pt x="297" y="269"/>
                  </a:lnTo>
                  <a:lnTo>
                    <a:pt x="308" y="274"/>
                  </a:lnTo>
                  <a:lnTo>
                    <a:pt x="319" y="279"/>
                  </a:lnTo>
                  <a:lnTo>
                    <a:pt x="330" y="280"/>
                  </a:lnTo>
                  <a:lnTo>
                    <a:pt x="343" y="279"/>
                  </a:lnTo>
                  <a:lnTo>
                    <a:pt x="356" y="278"/>
                  </a:lnTo>
                  <a:lnTo>
                    <a:pt x="370" y="274"/>
                  </a:lnTo>
                  <a:lnTo>
                    <a:pt x="383" y="269"/>
                  </a:lnTo>
                  <a:lnTo>
                    <a:pt x="394" y="262"/>
                  </a:lnTo>
                  <a:lnTo>
                    <a:pt x="405" y="254"/>
                  </a:lnTo>
                  <a:lnTo>
                    <a:pt x="412" y="245"/>
                  </a:lnTo>
                  <a:lnTo>
                    <a:pt x="418" y="233"/>
                  </a:lnTo>
                  <a:lnTo>
                    <a:pt x="416" y="215"/>
                  </a:lnTo>
                  <a:lnTo>
                    <a:pt x="408" y="203"/>
                  </a:lnTo>
                  <a:lnTo>
                    <a:pt x="397" y="196"/>
                  </a:lnTo>
                  <a:lnTo>
                    <a:pt x="383" y="193"/>
                  </a:lnTo>
                  <a:lnTo>
                    <a:pt x="369" y="192"/>
                  </a:lnTo>
                  <a:lnTo>
                    <a:pt x="353" y="192"/>
                  </a:lnTo>
                  <a:lnTo>
                    <a:pt x="339" y="190"/>
                  </a:lnTo>
                  <a:lnTo>
                    <a:pt x="327" y="186"/>
                  </a:lnTo>
                  <a:lnTo>
                    <a:pt x="317" y="179"/>
                  </a:lnTo>
                  <a:lnTo>
                    <a:pt x="311" y="172"/>
                  </a:lnTo>
                  <a:lnTo>
                    <a:pt x="310" y="168"/>
                  </a:lnTo>
                  <a:lnTo>
                    <a:pt x="311" y="163"/>
                  </a:lnTo>
                  <a:lnTo>
                    <a:pt x="315" y="158"/>
                  </a:lnTo>
                  <a:lnTo>
                    <a:pt x="317" y="151"/>
                  </a:lnTo>
                  <a:lnTo>
                    <a:pt x="319" y="143"/>
                  </a:lnTo>
                  <a:lnTo>
                    <a:pt x="318" y="129"/>
                  </a:lnTo>
                  <a:lnTo>
                    <a:pt x="319" y="125"/>
                  </a:lnTo>
                  <a:lnTo>
                    <a:pt x="324" y="114"/>
                  </a:lnTo>
                  <a:lnTo>
                    <a:pt x="332" y="101"/>
                  </a:lnTo>
                  <a:lnTo>
                    <a:pt x="347" y="89"/>
                  </a:lnTo>
                  <a:lnTo>
                    <a:pt x="359" y="88"/>
                  </a:lnTo>
                  <a:lnTo>
                    <a:pt x="370" y="88"/>
                  </a:lnTo>
                  <a:lnTo>
                    <a:pt x="381" y="88"/>
                  </a:lnTo>
                  <a:lnTo>
                    <a:pt x="390" y="89"/>
                  </a:lnTo>
                  <a:lnTo>
                    <a:pt x="400" y="91"/>
                  </a:lnTo>
                  <a:lnTo>
                    <a:pt x="410" y="93"/>
                  </a:lnTo>
                  <a:lnTo>
                    <a:pt x="419" y="98"/>
                  </a:lnTo>
                  <a:lnTo>
                    <a:pt x="427" y="102"/>
                  </a:lnTo>
                  <a:lnTo>
                    <a:pt x="437" y="110"/>
                  </a:lnTo>
                  <a:lnTo>
                    <a:pt x="446" y="117"/>
                  </a:lnTo>
                  <a:lnTo>
                    <a:pt x="456" y="125"/>
                  </a:lnTo>
                  <a:lnTo>
                    <a:pt x="466" y="133"/>
                  </a:lnTo>
                  <a:lnTo>
                    <a:pt x="476" y="141"/>
                  </a:lnTo>
                  <a:lnTo>
                    <a:pt x="486" y="149"/>
                  </a:lnTo>
                  <a:lnTo>
                    <a:pt x="496" y="157"/>
                  </a:lnTo>
                  <a:lnTo>
                    <a:pt x="506" y="164"/>
                  </a:lnTo>
                  <a:lnTo>
                    <a:pt x="517" y="172"/>
                  </a:lnTo>
                  <a:lnTo>
                    <a:pt x="527" y="179"/>
                  </a:lnTo>
                  <a:lnTo>
                    <a:pt x="539" y="185"/>
                  </a:lnTo>
                  <a:lnTo>
                    <a:pt x="551" y="192"/>
                  </a:lnTo>
                  <a:lnTo>
                    <a:pt x="563" y="199"/>
                  </a:lnTo>
                  <a:lnTo>
                    <a:pt x="576" y="204"/>
                  </a:lnTo>
                  <a:lnTo>
                    <a:pt x="590" y="208"/>
                  </a:lnTo>
                  <a:lnTo>
                    <a:pt x="604" y="213"/>
                  </a:lnTo>
                  <a:lnTo>
                    <a:pt x="617" y="216"/>
                  </a:lnTo>
                  <a:lnTo>
                    <a:pt x="630" y="218"/>
                  </a:lnTo>
                  <a:lnTo>
                    <a:pt x="642" y="220"/>
                  </a:lnTo>
                  <a:lnTo>
                    <a:pt x="654" y="223"/>
                  </a:lnTo>
                  <a:lnTo>
                    <a:pt x="665" y="225"/>
                  </a:lnTo>
                  <a:lnTo>
                    <a:pt x="677" y="226"/>
                  </a:lnTo>
                  <a:lnTo>
                    <a:pt x="688" y="227"/>
                  </a:lnTo>
                  <a:lnTo>
                    <a:pt x="700" y="227"/>
                  </a:lnTo>
                  <a:lnTo>
                    <a:pt x="711" y="226"/>
                  </a:lnTo>
                  <a:lnTo>
                    <a:pt x="723" y="226"/>
                  </a:lnTo>
                  <a:lnTo>
                    <a:pt x="734" y="224"/>
                  </a:lnTo>
                  <a:lnTo>
                    <a:pt x="746" y="222"/>
                  </a:lnTo>
                  <a:lnTo>
                    <a:pt x="757" y="219"/>
                  </a:lnTo>
                  <a:lnTo>
                    <a:pt x="769" y="216"/>
                  </a:lnTo>
                  <a:lnTo>
                    <a:pt x="781" y="212"/>
                  </a:lnTo>
                  <a:lnTo>
                    <a:pt x="793" y="206"/>
                  </a:lnTo>
                  <a:lnTo>
                    <a:pt x="810" y="194"/>
                  </a:lnTo>
                  <a:lnTo>
                    <a:pt x="826" y="181"/>
                  </a:lnTo>
                  <a:lnTo>
                    <a:pt x="841" y="167"/>
                  </a:lnTo>
                  <a:lnTo>
                    <a:pt x="856" y="150"/>
                  </a:lnTo>
                  <a:lnTo>
                    <a:pt x="869" y="133"/>
                  </a:lnTo>
                  <a:lnTo>
                    <a:pt x="880" y="114"/>
                  </a:lnTo>
                  <a:lnTo>
                    <a:pt x="889" y="94"/>
                  </a:lnTo>
                  <a:lnTo>
                    <a:pt x="896" y="74"/>
                  </a:lnTo>
                  <a:lnTo>
                    <a:pt x="906" y="68"/>
                  </a:lnTo>
                  <a:lnTo>
                    <a:pt x="917" y="65"/>
                  </a:lnTo>
                  <a:lnTo>
                    <a:pt x="928" y="65"/>
                  </a:lnTo>
                  <a:lnTo>
                    <a:pt x="939" y="67"/>
                  </a:lnTo>
                  <a:lnTo>
                    <a:pt x="951" y="70"/>
                  </a:lnTo>
                  <a:lnTo>
                    <a:pt x="962" y="74"/>
                  </a:lnTo>
                  <a:lnTo>
                    <a:pt x="973" y="79"/>
                  </a:lnTo>
                  <a:lnTo>
                    <a:pt x="984" y="83"/>
                  </a:lnTo>
                  <a:lnTo>
                    <a:pt x="986" y="95"/>
                  </a:lnTo>
                  <a:lnTo>
                    <a:pt x="984" y="107"/>
                  </a:lnTo>
                  <a:lnTo>
                    <a:pt x="980" y="119"/>
                  </a:lnTo>
                  <a:lnTo>
                    <a:pt x="972" y="130"/>
                  </a:lnTo>
                  <a:lnTo>
                    <a:pt x="963" y="141"/>
                  </a:lnTo>
                  <a:lnTo>
                    <a:pt x="955" y="154"/>
                  </a:lnTo>
                  <a:lnTo>
                    <a:pt x="947" y="166"/>
                  </a:lnTo>
                  <a:lnTo>
                    <a:pt x="939" y="178"/>
                  </a:lnTo>
                  <a:lnTo>
                    <a:pt x="918" y="186"/>
                  </a:lnTo>
                  <a:lnTo>
                    <a:pt x="897" y="197"/>
                  </a:lnTo>
                  <a:lnTo>
                    <a:pt x="876" y="209"/>
                  </a:lnTo>
                  <a:lnTo>
                    <a:pt x="854" y="222"/>
                  </a:lnTo>
                  <a:lnTo>
                    <a:pt x="832" y="235"/>
                  </a:lnTo>
                  <a:lnTo>
                    <a:pt x="811" y="250"/>
                  </a:lnTo>
                  <a:lnTo>
                    <a:pt x="790" y="264"/>
                  </a:lnTo>
                  <a:lnTo>
                    <a:pt x="771" y="281"/>
                  </a:lnTo>
                  <a:lnTo>
                    <a:pt x="753" y="297"/>
                  </a:lnTo>
                  <a:lnTo>
                    <a:pt x="736" y="314"/>
                  </a:lnTo>
                  <a:lnTo>
                    <a:pt x="721" y="330"/>
                  </a:lnTo>
                  <a:lnTo>
                    <a:pt x="708" y="348"/>
                  </a:lnTo>
                  <a:lnTo>
                    <a:pt x="697" y="365"/>
                  </a:lnTo>
                  <a:lnTo>
                    <a:pt x="688" y="383"/>
                  </a:lnTo>
                  <a:lnTo>
                    <a:pt x="682" y="400"/>
                  </a:lnTo>
                  <a:lnTo>
                    <a:pt x="679" y="418"/>
                  </a:lnTo>
                  <a:lnTo>
                    <a:pt x="687" y="429"/>
                  </a:lnTo>
                  <a:lnTo>
                    <a:pt x="697" y="433"/>
                  </a:lnTo>
                  <a:lnTo>
                    <a:pt x="707" y="434"/>
                  </a:lnTo>
                  <a:lnTo>
                    <a:pt x="717" y="431"/>
                  </a:lnTo>
                  <a:lnTo>
                    <a:pt x="728" y="427"/>
                  </a:lnTo>
                  <a:lnTo>
                    <a:pt x="738" y="421"/>
                  </a:lnTo>
                  <a:lnTo>
                    <a:pt x="748" y="416"/>
                  </a:lnTo>
                  <a:lnTo>
                    <a:pt x="756" y="411"/>
                  </a:lnTo>
                  <a:lnTo>
                    <a:pt x="769" y="404"/>
                  </a:lnTo>
                  <a:lnTo>
                    <a:pt x="780" y="394"/>
                  </a:lnTo>
                  <a:lnTo>
                    <a:pt x="792" y="382"/>
                  </a:lnTo>
                  <a:lnTo>
                    <a:pt x="803" y="369"/>
                  </a:lnTo>
                  <a:lnTo>
                    <a:pt x="814" y="358"/>
                  </a:lnTo>
                  <a:lnTo>
                    <a:pt x="826" y="349"/>
                  </a:lnTo>
                  <a:lnTo>
                    <a:pt x="839" y="344"/>
                  </a:lnTo>
                  <a:lnTo>
                    <a:pt x="854" y="346"/>
                  </a:lnTo>
                  <a:lnTo>
                    <a:pt x="857" y="364"/>
                  </a:lnTo>
                  <a:lnTo>
                    <a:pt x="865" y="375"/>
                  </a:lnTo>
                  <a:lnTo>
                    <a:pt x="877" y="383"/>
                  </a:lnTo>
                  <a:lnTo>
                    <a:pt x="892" y="386"/>
                  </a:lnTo>
                  <a:lnTo>
                    <a:pt x="908" y="388"/>
                  </a:lnTo>
                  <a:lnTo>
                    <a:pt x="925" y="391"/>
                  </a:lnTo>
                  <a:lnTo>
                    <a:pt x="940" y="394"/>
                  </a:lnTo>
                  <a:lnTo>
                    <a:pt x="953" y="400"/>
                  </a:lnTo>
                  <a:lnTo>
                    <a:pt x="965" y="399"/>
                  </a:lnTo>
                  <a:lnTo>
                    <a:pt x="979" y="402"/>
                  </a:lnTo>
                  <a:lnTo>
                    <a:pt x="992" y="404"/>
                  </a:lnTo>
                  <a:lnTo>
                    <a:pt x="1005" y="407"/>
                  </a:lnTo>
                  <a:lnTo>
                    <a:pt x="1018" y="408"/>
                  </a:lnTo>
                  <a:lnTo>
                    <a:pt x="1031" y="407"/>
                  </a:lnTo>
                  <a:lnTo>
                    <a:pt x="1042" y="402"/>
                  </a:lnTo>
                  <a:lnTo>
                    <a:pt x="1053" y="392"/>
                  </a:lnTo>
                  <a:lnTo>
                    <a:pt x="1064" y="376"/>
                  </a:lnTo>
                  <a:lnTo>
                    <a:pt x="1073" y="362"/>
                  </a:lnTo>
                  <a:lnTo>
                    <a:pt x="1079" y="346"/>
                  </a:lnTo>
                  <a:lnTo>
                    <a:pt x="1079" y="329"/>
                  </a:lnTo>
                  <a:lnTo>
                    <a:pt x="1094" y="323"/>
                  </a:lnTo>
                  <a:lnTo>
                    <a:pt x="1108" y="316"/>
                  </a:lnTo>
                  <a:lnTo>
                    <a:pt x="1119" y="307"/>
                  </a:lnTo>
                  <a:lnTo>
                    <a:pt x="1130" y="297"/>
                  </a:lnTo>
                  <a:lnTo>
                    <a:pt x="1139" y="286"/>
                  </a:lnTo>
                  <a:lnTo>
                    <a:pt x="1148" y="275"/>
                  </a:lnTo>
                  <a:lnTo>
                    <a:pt x="1155" y="263"/>
                  </a:lnTo>
                  <a:lnTo>
                    <a:pt x="1162" y="250"/>
                  </a:lnTo>
                  <a:lnTo>
                    <a:pt x="1162" y="220"/>
                  </a:lnTo>
                  <a:lnTo>
                    <a:pt x="1151" y="196"/>
                  </a:lnTo>
                  <a:lnTo>
                    <a:pt x="1132" y="175"/>
                  </a:lnTo>
                  <a:lnTo>
                    <a:pt x="1108" y="160"/>
                  </a:lnTo>
                  <a:lnTo>
                    <a:pt x="1084" y="149"/>
                  </a:lnTo>
                  <a:lnTo>
                    <a:pt x="1063" y="140"/>
                  </a:lnTo>
                  <a:lnTo>
                    <a:pt x="1047" y="136"/>
                  </a:lnTo>
                  <a:lnTo>
                    <a:pt x="1041" y="135"/>
                  </a:lnTo>
                  <a:lnTo>
                    <a:pt x="1060" y="128"/>
                  </a:lnTo>
                  <a:lnTo>
                    <a:pt x="1079" y="126"/>
                  </a:lnTo>
                  <a:lnTo>
                    <a:pt x="1097" y="128"/>
                  </a:lnTo>
                  <a:lnTo>
                    <a:pt x="1116" y="134"/>
                  </a:lnTo>
                  <a:lnTo>
                    <a:pt x="1133" y="141"/>
                  </a:lnTo>
                  <a:lnTo>
                    <a:pt x="1151" y="150"/>
                  </a:lnTo>
                  <a:lnTo>
                    <a:pt x="1167" y="161"/>
                  </a:lnTo>
                  <a:lnTo>
                    <a:pt x="1182" y="172"/>
                  </a:lnTo>
                  <a:lnTo>
                    <a:pt x="1194" y="192"/>
                  </a:lnTo>
                  <a:lnTo>
                    <a:pt x="1205" y="220"/>
                  </a:lnTo>
                  <a:lnTo>
                    <a:pt x="1211" y="247"/>
                  </a:lnTo>
                  <a:lnTo>
                    <a:pt x="1214" y="258"/>
                  </a:lnTo>
                  <a:lnTo>
                    <a:pt x="1221" y="256"/>
                  </a:lnTo>
                  <a:lnTo>
                    <a:pt x="1230" y="250"/>
                  </a:lnTo>
                  <a:lnTo>
                    <a:pt x="1242" y="240"/>
                  </a:lnTo>
                  <a:lnTo>
                    <a:pt x="1255" y="228"/>
                  </a:lnTo>
                  <a:lnTo>
                    <a:pt x="1269" y="213"/>
                  </a:lnTo>
                  <a:lnTo>
                    <a:pt x="1284" y="195"/>
                  </a:lnTo>
                  <a:lnTo>
                    <a:pt x="1300" y="177"/>
                  </a:lnTo>
                  <a:lnTo>
                    <a:pt x="1316" y="157"/>
                  </a:lnTo>
                  <a:lnTo>
                    <a:pt x="1331" y="137"/>
                  </a:lnTo>
                  <a:lnTo>
                    <a:pt x="1345" y="116"/>
                  </a:lnTo>
                  <a:lnTo>
                    <a:pt x="1359" y="98"/>
                  </a:lnTo>
                  <a:lnTo>
                    <a:pt x="1372" y="80"/>
                  </a:lnTo>
                  <a:lnTo>
                    <a:pt x="1382" y="64"/>
                  </a:lnTo>
                  <a:lnTo>
                    <a:pt x="1391" y="49"/>
                  </a:lnTo>
                  <a:lnTo>
                    <a:pt x="1397" y="39"/>
                  </a:lnTo>
                  <a:lnTo>
                    <a:pt x="1400" y="32"/>
                  </a:lnTo>
                  <a:lnTo>
                    <a:pt x="1419" y="25"/>
                  </a:lnTo>
                  <a:lnTo>
                    <a:pt x="1437" y="23"/>
                  </a:lnTo>
                  <a:lnTo>
                    <a:pt x="1458" y="24"/>
                  </a:lnTo>
                  <a:lnTo>
                    <a:pt x="1479" y="26"/>
                  </a:lnTo>
                  <a:lnTo>
                    <a:pt x="1501" y="29"/>
                  </a:lnTo>
                  <a:lnTo>
                    <a:pt x="1522" y="32"/>
                  </a:lnTo>
                  <a:lnTo>
                    <a:pt x="1542" y="33"/>
                  </a:lnTo>
                  <a:lnTo>
                    <a:pt x="1560" y="32"/>
                  </a:lnTo>
                  <a:lnTo>
                    <a:pt x="1580" y="28"/>
                  </a:lnTo>
                  <a:lnTo>
                    <a:pt x="1599" y="24"/>
                  </a:lnTo>
                  <a:lnTo>
                    <a:pt x="1617" y="22"/>
                  </a:lnTo>
                  <a:lnTo>
                    <a:pt x="1635" y="19"/>
                  </a:lnTo>
                  <a:lnTo>
                    <a:pt x="1654" y="15"/>
                  </a:lnTo>
                  <a:lnTo>
                    <a:pt x="1672" y="11"/>
                  </a:lnTo>
                  <a:lnTo>
                    <a:pt x="1691" y="5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9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1560512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652963"/>
            <a:ext cx="1511300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50"/>
            <a:ext cx="7729566" cy="64292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Цель</a:t>
            </a:r>
            <a:endParaRPr lang="ru-RU" sz="3200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5715" name="Содержимое 2"/>
          <p:cNvSpPr>
            <a:spLocks noGrp="1"/>
          </p:cNvSpPr>
          <p:nvPr>
            <p:ph idx="4294967295"/>
          </p:nvPr>
        </p:nvSpPr>
        <p:spPr>
          <a:xfrm>
            <a:off x="500034" y="857232"/>
            <a:ext cx="8215370" cy="5572163"/>
          </a:xfrm>
        </p:spPr>
        <p:txBody>
          <a:bodyPr>
            <a:normAutofit fontScale="85000" lnSpcReduction="10000"/>
          </a:bodyPr>
          <a:lstStyle/>
          <a:p>
            <a:pPr algn="ctr">
              <a:buFont typeface="Arial" pitchFamily="34" charset="0"/>
              <a:buNone/>
            </a:pPr>
            <a:r>
              <a:rPr lang="ru-RU" b="1" dirty="0" smtClean="0">
                <a:latin typeface="Arial" pitchFamily="34" charset="0"/>
              </a:rPr>
              <a:t>    </a:t>
            </a:r>
            <a:r>
              <a:rPr lang="ru-RU" b="1" dirty="0" smtClean="0">
                <a:latin typeface="Times New Roman" pitchFamily="18" charset="0"/>
              </a:rPr>
              <a:t>Знакомство с основными требованиями   предъявляемыми к организации современного урока.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Задачи: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Формирование понятия: «современный урок»;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Критическое осмысление собственного уровня профессиональной деятельности;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Поиск путей повышения эффективности современного урока.</a:t>
            </a:r>
            <a:endParaRPr lang="ru-RU" b="1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</a:rPr>
              <a:t>Каким должен быть урок?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3" name="Rectangle 9"/>
          <p:cNvSpPr>
            <a:spLocks noGrp="1"/>
          </p:cNvSpPr>
          <p:nvPr>
            <p:ph idx="1"/>
          </p:nvPr>
        </p:nvSpPr>
        <p:spPr>
          <a:xfrm>
            <a:off x="285720" y="1214422"/>
            <a:ext cx="8499505" cy="4740276"/>
          </a:xfrm>
        </p:spPr>
        <p:txBody>
          <a:bodyPr>
            <a:normAutofit lnSpcReduction="10000"/>
          </a:bodyPr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latin typeface="Times New Roman" pitchFamily="18" charset="0"/>
              </a:rPr>
              <a:t>История педагогики дала ответ на этот вопрос: 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</a:rPr>
              <a:t>«Урок есть открытие истины, поиск и осмысление её в совместной деятельности учителя и ученика».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</a:rPr>
              <a:t> «Урок есть часть жизни ребёнка и проживание этой жизни должно совершаться на уровне общечеловеческой культуры».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</a:rPr>
              <a:t> «Ученик на уроке всегда остаётся наивысшей ценностью , выступая в роли цели и никогда не выступая в виде средства».          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</a:rPr>
              <a:t>                                                            </a:t>
            </a:r>
            <a:r>
              <a:rPr lang="ru-RU" sz="2800" b="1" dirty="0" smtClean="0">
                <a:latin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</a:rPr>
              <a:t>Н.Е.Щуркова</a:t>
            </a:r>
            <a:r>
              <a:rPr lang="ru-RU" sz="2800" b="1" dirty="0" smtClean="0">
                <a:latin typeface="Times New Roman" pitchFamily="18" charset="0"/>
              </a:rPr>
              <a:t>)</a:t>
            </a:r>
          </a:p>
        </p:txBody>
      </p:sp>
      <p:pic>
        <p:nvPicPr>
          <p:cNvPr id="11270" name="Рисунок 6" descr="18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489303"/>
            <a:ext cx="1802995" cy="13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971550" y="928671"/>
            <a:ext cx="75612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</a:rPr>
              <a:t>УРОК</a:t>
            </a:r>
            <a:r>
              <a:rPr lang="ru-RU" sz="3200" dirty="0">
                <a:latin typeface="Times New Roman" pitchFamily="18" charset="0"/>
              </a:rPr>
              <a:t> – </a:t>
            </a:r>
            <a:r>
              <a:rPr lang="ru-RU" sz="3200" b="1" dirty="0">
                <a:latin typeface="Times New Roman" pitchFamily="18" charset="0"/>
              </a:rPr>
              <a:t>основная организационная единица учебного процесса, функция которой состоит в достижении определенных образовательных, воспитательных и развивающих целей.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59632" y="4500570"/>
            <a:ext cx="6048672" cy="1808750"/>
            <a:chOff x="1187624" y="5085184"/>
            <a:chExt cx="5760640" cy="145816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4" name="Рисунок 3" descr="IMG_057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624" y="5085184"/>
              <a:ext cx="1920214" cy="144016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5" name="Рисунок 4" descr="IMG_148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9832" y="5085184"/>
              <a:ext cx="1944216" cy="1458162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6" name="Рисунок 5" descr="IMG_147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048" y="5085184"/>
              <a:ext cx="1944216" cy="1458162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урока как формы организации учебного процесса: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Целенаправленно создаваемое общение в процессе учебного взаимодействия учителя и учащихся,</a:t>
            </a:r>
          </a:p>
          <a:p>
            <a:r>
              <a:rPr lang="ru-RU" b="1" dirty="0" smtClean="0"/>
              <a:t>Вариативное распределение </a:t>
            </a:r>
            <a:r>
              <a:rPr lang="ru-RU" b="1" dirty="0" err="1" smtClean="0"/>
              <a:t>учебно</a:t>
            </a:r>
            <a:r>
              <a:rPr lang="ru-RU" b="1" dirty="0" smtClean="0"/>
              <a:t> – познавательных функций между учителем и учащимися,</a:t>
            </a:r>
          </a:p>
          <a:p>
            <a:r>
              <a:rPr lang="ru-RU" b="1" dirty="0" smtClean="0"/>
              <a:t>Режим учебного процесса (время, место проведения),</a:t>
            </a:r>
          </a:p>
          <a:p>
            <a:r>
              <a:rPr lang="ru-RU" b="1" dirty="0" smtClean="0"/>
              <a:t>Различная последовательность и сочетание звеньев учебной работы.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Урок -  целостная  система, состоящая из взаимосвязанных и взаимодействующих частей, образующих структуру урока.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843213" y="2276475"/>
            <a:ext cx="3384550" cy="2447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i="1" dirty="0"/>
              <a:t>СОДЕРЖАНИЕ УРОКА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987824" y="404664"/>
            <a:ext cx="3529013" cy="431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sz="2000" b="1" i="1" dirty="0"/>
              <a:t>Тема урока </a:t>
            </a: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250825" y="1484313"/>
            <a:ext cx="2160588" cy="3313112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dirty="0"/>
              <a:t>ЦЕЛЬ И</a:t>
            </a:r>
          </a:p>
          <a:p>
            <a:pPr algn="ctr"/>
            <a:r>
              <a:rPr lang="ru-RU" sz="2000" b="1" i="1" dirty="0"/>
              <a:t>ЗАДАЧИ:</a:t>
            </a:r>
          </a:p>
          <a:p>
            <a:pPr algn="ctr"/>
            <a:r>
              <a:rPr lang="ru-RU" sz="2000" b="1" dirty="0"/>
              <a:t>1</a:t>
            </a:r>
          </a:p>
          <a:p>
            <a:pPr algn="ctr"/>
            <a:r>
              <a:rPr lang="ru-RU" sz="2000" b="1" dirty="0"/>
              <a:t>2</a:t>
            </a:r>
          </a:p>
          <a:p>
            <a:pPr algn="ctr"/>
            <a:r>
              <a:rPr lang="ru-RU" sz="2000" b="1" dirty="0"/>
              <a:t>3</a:t>
            </a:r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6588125" y="1916113"/>
            <a:ext cx="935038" cy="2808287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Формы</a:t>
            </a:r>
          </a:p>
          <a:p>
            <a:pPr algn="ctr"/>
            <a:r>
              <a:rPr lang="ru-RU" b="1" i="1" dirty="0"/>
              <a:t> работы</a:t>
            </a: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7667625" y="1916113"/>
            <a:ext cx="1295400" cy="28082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i="1" dirty="0"/>
              <a:t>Методы</a:t>
            </a:r>
          </a:p>
          <a:p>
            <a:pPr algn="ctr"/>
            <a:r>
              <a:rPr lang="ru-RU" b="1" i="1" dirty="0"/>
              <a:t> обучения</a:t>
            </a: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6084888" y="3068638"/>
            <a:ext cx="503237" cy="360362"/>
          </a:xfrm>
          <a:prstGeom prst="rightArrow">
            <a:avLst>
              <a:gd name="adj1" fmla="val 50000"/>
              <a:gd name="adj2" fmla="val 3491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2411413" y="299720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7308850" y="3716338"/>
            <a:ext cx="503238" cy="360362"/>
          </a:xfrm>
          <a:prstGeom prst="rightArrow">
            <a:avLst>
              <a:gd name="adj1" fmla="val 50000"/>
              <a:gd name="adj2" fmla="val 3491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 rot="5400000">
            <a:off x="3996532" y="1196181"/>
            <a:ext cx="1079500" cy="360363"/>
          </a:xfrm>
          <a:prstGeom prst="rightArrow">
            <a:avLst>
              <a:gd name="adj1" fmla="val 50000"/>
              <a:gd name="adj2" fmla="val 7489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 rot="5400000">
            <a:off x="8101013" y="4795837"/>
            <a:ext cx="503238" cy="360363"/>
          </a:xfrm>
          <a:prstGeom prst="rightArrow">
            <a:avLst>
              <a:gd name="adj1" fmla="val 50000"/>
              <a:gd name="adj2" fmla="val 3491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3454400" y="5229225"/>
            <a:ext cx="5689600" cy="10080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sz="2400" b="1" i="1" dirty="0"/>
              <a:t>РЕЗУЛЬТАТИВНОСТЬ УРОКА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3492500" y="6453188"/>
            <a:ext cx="5472113" cy="4048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РЕФЛЕКСИЯ</a:t>
            </a:r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>
            <a:off x="5651500" y="6237288"/>
            <a:ext cx="73025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5076825" y="1773238"/>
            <a:ext cx="1223963" cy="720725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сре</a:t>
            </a:r>
            <a:r>
              <a:rPr lang="ru-RU" b="1" i="1" dirty="0"/>
              <a:t>дства</a:t>
            </a:r>
          </a:p>
          <a:p>
            <a:pPr algn="ctr"/>
            <a:endParaRPr lang="ru-RU" dirty="0"/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4427538" y="1773238"/>
            <a:ext cx="1081087" cy="720725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средства</a:t>
            </a:r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5003800" y="2492375"/>
            <a:ext cx="0" cy="1444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>
            <a:off x="6084888" y="2420938"/>
            <a:ext cx="574675" cy="2873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6300192" y="2204864"/>
            <a:ext cx="1440458" cy="50341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4" name="Oval 20"/>
          <p:cNvSpPr>
            <a:spLocks noChangeArrowheads="1"/>
          </p:cNvSpPr>
          <p:nvPr/>
        </p:nvSpPr>
        <p:spPr bwMode="auto">
          <a:xfrm>
            <a:off x="4859338" y="1412875"/>
            <a:ext cx="1223962" cy="720725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средства</a:t>
            </a:r>
          </a:p>
          <a:p>
            <a:pPr algn="ctr"/>
            <a:endParaRPr lang="ru-RU" dirty="0"/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 rot="7877591">
            <a:off x="1325563" y="3435350"/>
            <a:ext cx="1589088" cy="4071937"/>
          </a:xfrm>
          <a:prstGeom prst="curvedLeftArrow">
            <a:avLst>
              <a:gd name="adj1" fmla="val 102497"/>
              <a:gd name="adj2" fmla="val 102497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5148064" y="4725143"/>
            <a:ext cx="647899" cy="50408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7" name="Line 23"/>
          <p:cNvSpPr>
            <a:spLocks noChangeShapeType="1"/>
          </p:cNvSpPr>
          <p:nvPr/>
        </p:nvSpPr>
        <p:spPr bwMode="auto">
          <a:xfrm flipH="1">
            <a:off x="5867400" y="4653135"/>
            <a:ext cx="1008856" cy="57608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8" name="Line 24"/>
          <p:cNvSpPr>
            <a:spLocks noChangeShapeType="1"/>
          </p:cNvSpPr>
          <p:nvPr/>
        </p:nvSpPr>
        <p:spPr bwMode="auto">
          <a:xfrm flipH="1">
            <a:off x="5867400" y="4437112"/>
            <a:ext cx="2088976" cy="7921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rot="14716413" flipV="1">
            <a:off x="1443928" y="-494242"/>
            <a:ext cx="923944" cy="3141956"/>
          </a:xfrm>
          <a:prstGeom prst="curvedLeftArrow">
            <a:avLst>
              <a:gd name="adj1" fmla="val 102497"/>
              <a:gd name="adj2" fmla="val 102497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0000"/>
      </a:dk1>
      <a:lt1>
        <a:srgbClr val="FFFF00"/>
      </a:lt1>
      <a:dk2>
        <a:srgbClr val="FFFF00"/>
      </a:dk2>
      <a:lt2>
        <a:srgbClr val="EEECE1"/>
      </a:lt2>
      <a:accent1>
        <a:srgbClr val="E36C0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1768</Words>
  <Application>Microsoft Office PowerPoint</Application>
  <PresentationFormat>Экран (4:3)</PresentationFormat>
  <Paragraphs>291</Paragraphs>
  <Slides>33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ПЕДАГОГИЧЕСКИЙ СОВЕТ  Тема:  «Современный урок: формы и методы.»  </vt:lpstr>
      <vt:lpstr>Основные недостатки уроков</vt:lpstr>
      <vt:lpstr>В настоящее время, к сожалению, большая часть педагогов не стремится к изменению стиля преподавания: «нет времени и сил самому постигать что-либо новое, да и нет в этом смысла. Традиционный урок – как родной человек, в нем все близко и понятно: пусть не всегда удовлетворяет современным требованиям, но зато на уроке – все знакомо, привычно, понятно – традиционно.» </vt:lpstr>
      <vt:lpstr>Проблемы</vt:lpstr>
      <vt:lpstr>Цель</vt:lpstr>
      <vt:lpstr>Каким должен быть урок?</vt:lpstr>
      <vt:lpstr>Презентация PowerPoint</vt:lpstr>
      <vt:lpstr> Признаки урока как формы организации учебного процесса: </vt:lpstr>
      <vt:lpstr>Презентация PowerPoint</vt:lpstr>
      <vt:lpstr> Основные компоненты современного урока </vt:lpstr>
      <vt:lpstr>Характеристики современного урока</vt:lpstr>
      <vt:lpstr>Требования, предъявляемые к современному уроку</vt:lpstr>
      <vt:lpstr>Требования, предъявляемые к современному уроку</vt:lpstr>
      <vt:lpstr> «Кто не видит конечной цели - очень удивляется, придя не туда»                                        Марк Твен  </vt:lpstr>
      <vt:lpstr>Цели и задачи урока</vt:lpstr>
      <vt:lpstr>Образовательные задачи</vt:lpstr>
      <vt:lpstr>Развивающие задачи урока – отражают основные умения, которые вырабатываются на данном занятии</vt:lpstr>
      <vt:lpstr> Воспитательные задачи – охватывают все направления воспитания: умственное, нравственное, трудовое, экологическое, эстетическое, правовое и т.д.  Воспитательные задачи урока предполагают получение учащимися нравственных ценностей из содержания учебного материала урока.</vt:lpstr>
      <vt:lpstr>Типология уроков</vt:lpstr>
      <vt:lpstr>Типология  уроков</vt:lpstr>
      <vt:lpstr>Типология  уроков</vt:lpstr>
      <vt:lpstr>Типология  уроков</vt:lpstr>
      <vt:lpstr>Презентация PowerPoint</vt:lpstr>
      <vt:lpstr>Связь между работоспособностью учащихся и временем урока</vt:lpstr>
      <vt:lpstr>Распределение интенсивности умственной деятельности</vt:lpstr>
      <vt:lpstr>Презентация PowerPoint</vt:lpstr>
      <vt:lpstr>Выбор эффективных методов и приёмов обучения</vt:lpstr>
      <vt:lpstr>Презентация PowerPoint</vt:lpstr>
      <vt:lpstr>Домашнее задание</vt:lpstr>
      <vt:lpstr>Рефлексия</vt:lpstr>
      <vt:lpstr>Ель рефлексии</vt:lpstr>
      <vt:lpstr>Заключение  </vt:lpstr>
      <vt:lpstr>С благодарностью всем коллегам, идущим по нелегкой учительской стезе….</vt:lpstr>
    </vt:vector>
  </TitlesOfParts>
  <Company>Лицей №419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Харламова В.Г.</dc:creator>
  <cp:lastModifiedBy>Валентин Иванов</cp:lastModifiedBy>
  <cp:revision>141</cp:revision>
  <dcterms:created xsi:type="dcterms:W3CDTF">2011-12-20T09:31:47Z</dcterms:created>
  <dcterms:modified xsi:type="dcterms:W3CDTF">2014-06-14T04:07:31Z</dcterms:modified>
</cp:coreProperties>
</file>