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95" r:id="rId2"/>
    <p:sldId id="377" r:id="rId3"/>
    <p:sldId id="336" r:id="rId4"/>
    <p:sldId id="262" r:id="rId5"/>
    <p:sldId id="293" r:id="rId6"/>
    <p:sldId id="328" r:id="rId7"/>
    <p:sldId id="337" r:id="rId8"/>
    <p:sldId id="299" r:id="rId9"/>
    <p:sldId id="338" r:id="rId10"/>
    <p:sldId id="339" r:id="rId11"/>
    <p:sldId id="333" r:id="rId12"/>
    <p:sldId id="318" r:id="rId13"/>
    <p:sldId id="292" r:id="rId14"/>
    <p:sldId id="286" r:id="rId15"/>
    <p:sldId id="340" r:id="rId16"/>
    <p:sldId id="341" r:id="rId17"/>
    <p:sldId id="307" r:id="rId18"/>
    <p:sldId id="344" r:id="rId19"/>
    <p:sldId id="308" r:id="rId20"/>
    <p:sldId id="309" r:id="rId21"/>
    <p:sldId id="310" r:id="rId22"/>
    <p:sldId id="326" r:id="rId23"/>
    <p:sldId id="362" r:id="rId24"/>
    <p:sldId id="363" r:id="rId25"/>
    <p:sldId id="367" r:id="rId26"/>
    <p:sldId id="370" r:id="rId27"/>
    <p:sldId id="343" r:id="rId28"/>
    <p:sldId id="372" r:id="rId29"/>
    <p:sldId id="373" r:id="rId30"/>
    <p:sldId id="364" r:id="rId31"/>
    <p:sldId id="281" r:id="rId32"/>
    <p:sldId id="376" r:id="rId33"/>
    <p:sldId id="282" r:id="rId34"/>
    <p:sldId id="334" r:id="rId35"/>
    <p:sldId id="378" r:id="rId36"/>
    <p:sldId id="31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DA7BA-3694-4DDE-860D-552DF4B7E85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0D3C919-01F5-4386-900E-D57171B6085F}">
      <dgm:prSet phldrT="[Текст]" custT="1"/>
      <dgm:spPr>
        <a:solidFill>
          <a:schemeClr val="bg2">
            <a:lumMod val="9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Лекция -5%</a:t>
          </a:r>
          <a:endParaRPr lang="ru-RU" sz="1800" b="1" i="1" dirty="0"/>
        </a:p>
      </dgm:t>
    </dgm:pt>
    <dgm:pt modelId="{C55E9FB2-E491-4C65-B882-637B8C3FB6B4}" type="parTrans" cxnId="{9CD187C1-78A0-4FDA-8F66-F7E412C59D5B}">
      <dgm:prSet/>
      <dgm:spPr/>
      <dgm:t>
        <a:bodyPr/>
        <a:lstStyle/>
        <a:p>
          <a:endParaRPr lang="ru-RU"/>
        </a:p>
      </dgm:t>
    </dgm:pt>
    <dgm:pt modelId="{77FABE48-920C-4D3A-9C9E-E277699973D3}" type="sibTrans" cxnId="{9CD187C1-78A0-4FDA-8F66-F7E412C59D5B}">
      <dgm:prSet/>
      <dgm:spPr/>
      <dgm:t>
        <a:bodyPr/>
        <a:lstStyle/>
        <a:p>
          <a:endParaRPr lang="ru-RU"/>
        </a:p>
      </dgm:t>
    </dgm:pt>
    <dgm:pt modelId="{0CFE8DAC-BE71-48B3-B547-E905F9BEE2C3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Самостоятельное чтение-10%</a:t>
          </a:r>
          <a:endParaRPr lang="ru-RU" sz="1800" b="1" i="1" dirty="0"/>
        </a:p>
      </dgm:t>
    </dgm:pt>
    <dgm:pt modelId="{B42F7F8E-9B4D-40ED-9680-00C5FF77505A}" type="parTrans" cxnId="{55FADE58-E34A-49DD-ACE9-A2D18BCD0D01}">
      <dgm:prSet/>
      <dgm:spPr/>
      <dgm:t>
        <a:bodyPr/>
        <a:lstStyle/>
        <a:p>
          <a:endParaRPr lang="ru-RU"/>
        </a:p>
      </dgm:t>
    </dgm:pt>
    <dgm:pt modelId="{E6354552-FD45-4513-B132-0DB83CB00BBA}" type="sibTrans" cxnId="{55FADE58-E34A-49DD-ACE9-A2D18BCD0D01}">
      <dgm:prSet/>
      <dgm:spPr/>
      <dgm:t>
        <a:bodyPr/>
        <a:lstStyle/>
        <a:p>
          <a:endParaRPr lang="ru-RU"/>
        </a:p>
      </dgm:t>
    </dgm:pt>
    <dgm:pt modelId="{84E93C38-D301-4057-A732-C579B9AC9664}">
      <dgm:prSet phldrT="[Текст]" custT="1"/>
      <dgm:spPr>
        <a:solidFill>
          <a:schemeClr val="accent2">
            <a:lumMod val="20000"/>
            <a:lumOff val="8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Аудио и видео просмотр-20%</a:t>
          </a:r>
          <a:endParaRPr lang="ru-RU" sz="1800" b="1" i="1" dirty="0"/>
        </a:p>
      </dgm:t>
    </dgm:pt>
    <dgm:pt modelId="{D956AF67-EBC8-4E6A-87A7-5AE69814A531}" type="parTrans" cxnId="{5DCD77D1-826F-4887-B6BC-AFBD5BB4605B}">
      <dgm:prSet/>
      <dgm:spPr/>
      <dgm:t>
        <a:bodyPr/>
        <a:lstStyle/>
        <a:p>
          <a:endParaRPr lang="ru-RU"/>
        </a:p>
      </dgm:t>
    </dgm:pt>
    <dgm:pt modelId="{60F28A4D-A624-4803-A591-66D0A1D4686F}" type="sibTrans" cxnId="{5DCD77D1-826F-4887-B6BC-AFBD5BB4605B}">
      <dgm:prSet/>
      <dgm:spPr/>
      <dgm:t>
        <a:bodyPr/>
        <a:lstStyle/>
        <a:p>
          <a:endParaRPr lang="ru-RU"/>
        </a:p>
      </dgm:t>
    </dgm:pt>
    <dgm:pt modelId="{C38AFE0D-28C9-448C-B4D4-19713ECB3DD5}">
      <dgm:prSet phldrT="[Текст]" custT="1"/>
      <dgm:spPr>
        <a:solidFill>
          <a:schemeClr val="accent3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Демонстрация-30%</a:t>
          </a:r>
          <a:endParaRPr lang="ru-RU" sz="1800" b="1" i="1" dirty="0"/>
        </a:p>
      </dgm:t>
    </dgm:pt>
    <dgm:pt modelId="{F39264CF-BC32-4B6F-9472-9368F0980971}" type="parTrans" cxnId="{313F210D-CA25-423F-980B-2645C95200B4}">
      <dgm:prSet/>
      <dgm:spPr/>
      <dgm:t>
        <a:bodyPr/>
        <a:lstStyle/>
        <a:p>
          <a:endParaRPr lang="ru-RU"/>
        </a:p>
      </dgm:t>
    </dgm:pt>
    <dgm:pt modelId="{CA777ACC-EE70-4F63-820D-B926358C4E8E}" type="sibTrans" cxnId="{313F210D-CA25-423F-980B-2645C95200B4}">
      <dgm:prSet/>
      <dgm:spPr/>
      <dgm:t>
        <a:bodyPr/>
        <a:lstStyle/>
        <a:p>
          <a:endParaRPr lang="ru-RU"/>
        </a:p>
      </dgm:t>
    </dgm:pt>
    <dgm:pt modelId="{85C37826-BB20-4B83-A3F8-57C01DCE71CA}">
      <dgm:prSet phldrT="[Текст]" custT="1"/>
      <dgm:spPr>
        <a:solidFill>
          <a:schemeClr val="accent4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Групповое обсуждение-50%</a:t>
          </a:r>
          <a:endParaRPr lang="ru-RU" sz="1800" b="1" i="1" dirty="0"/>
        </a:p>
      </dgm:t>
    </dgm:pt>
    <dgm:pt modelId="{2E353C90-3FE0-4072-A106-6BEB135D5693}" type="parTrans" cxnId="{1866B1AB-54B6-4970-8FD1-11493BD93711}">
      <dgm:prSet/>
      <dgm:spPr/>
      <dgm:t>
        <a:bodyPr/>
        <a:lstStyle/>
        <a:p>
          <a:endParaRPr lang="ru-RU"/>
        </a:p>
      </dgm:t>
    </dgm:pt>
    <dgm:pt modelId="{3CD30569-C183-4C51-9456-489560898875}" type="sibTrans" cxnId="{1866B1AB-54B6-4970-8FD1-11493BD93711}">
      <dgm:prSet/>
      <dgm:spPr/>
      <dgm:t>
        <a:bodyPr/>
        <a:lstStyle/>
        <a:p>
          <a:endParaRPr lang="ru-RU"/>
        </a:p>
      </dgm:t>
    </dgm:pt>
    <dgm:pt modelId="{0C9604AB-4D40-43ED-94CB-9A28B919D68E}">
      <dgm:prSet phldrT="[Текст]" custT="1"/>
      <dgm:spPr>
        <a:solidFill>
          <a:schemeClr val="accent5">
            <a:lumMod val="40000"/>
            <a:lumOff val="6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Выполнение практических заданий-75%</a:t>
          </a:r>
          <a:endParaRPr lang="ru-RU" sz="1800" b="1" i="1" dirty="0"/>
        </a:p>
      </dgm:t>
    </dgm:pt>
    <dgm:pt modelId="{19B2F69C-F0D6-4652-88CC-561BA428F0B4}" type="parTrans" cxnId="{485D3F70-6B82-4278-8DA2-A4D061EF7D34}">
      <dgm:prSet/>
      <dgm:spPr/>
      <dgm:t>
        <a:bodyPr/>
        <a:lstStyle/>
        <a:p>
          <a:endParaRPr lang="ru-RU"/>
        </a:p>
      </dgm:t>
    </dgm:pt>
    <dgm:pt modelId="{A92E9C0B-52C5-4064-9924-21505517F119}" type="sibTrans" cxnId="{485D3F70-6B82-4278-8DA2-A4D061EF7D34}">
      <dgm:prSet/>
      <dgm:spPr/>
      <dgm:t>
        <a:bodyPr/>
        <a:lstStyle/>
        <a:p>
          <a:endParaRPr lang="ru-RU"/>
        </a:p>
      </dgm:t>
    </dgm:pt>
    <dgm:pt modelId="{F4E35117-1574-4353-B7C7-4051245472E2}">
      <dgm:prSet phldrT="[Текст]" custT="1"/>
      <dgm:spPr>
        <a:solidFill>
          <a:schemeClr val="accent6">
            <a:lumMod val="75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1" i="1" dirty="0" smtClean="0"/>
            <a:t>Обучение других (применение знаний на практике)-90%</a:t>
          </a:r>
          <a:endParaRPr lang="ru-RU" sz="1800" b="1" i="1" dirty="0"/>
        </a:p>
      </dgm:t>
    </dgm:pt>
    <dgm:pt modelId="{71D3E8DD-F721-4B7D-AD68-CE9F6923F245}" type="parTrans" cxnId="{FE12BA00-1C5A-4294-9BDB-E40BEFBD731C}">
      <dgm:prSet/>
      <dgm:spPr/>
      <dgm:t>
        <a:bodyPr/>
        <a:lstStyle/>
        <a:p>
          <a:endParaRPr lang="ru-RU"/>
        </a:p>
      </dgm:t>
    </dgm:pt>
    <dgm:pt modelId="{F40187DA-6716-48F3-B01C-59EBFAAEDD69}" type="sibTrans" cxnId="{FE12BA00-1C5A-4294-9BDB-E40BEFBD731C}">
      <dgm:prSet/>
      <dgm:spPr/>
      <dgm:t>
        <a:bodyPr/>
        <a:lstStyle/>
        <a:p>
          <a:endParaRPr lang="ru-RU"/>
        </a:p>
      </dgm:t>
    </dgm:pt>
    <dgm:pt modelId="{0C2EA269-78C1-4E83-84F7-87E80BCABD43}" type="pres">
      <dgm:prSet presAssocID="{0D3DA7BA-3694-4DDE-860D-552DF4B7E85D}" presName="Name0" presStyleCnt="0">
        <dgm:presLayoutVars>
          <dgm:dir/>
          <dgm:animLvl val="lvl"/>
          <dgm:resizeHandles val="exact"/>
        </dgm:presLayoutVars>
      </dgm:prSet>
      <dgm:spPr/>
    </dgm:pt>
    <dgm:pt modelId="{85704098-EE18-4398-8F57-8652AD6E9E48}" type="pres">
      <dgm:prSet presAssocID="{B0D3C919-01F5-4386-900E-D57171B6085F}" presName="Name8" presStyleCnt="0"/>
      <dgm:spPr/>
    </dgm:pt>
    <dgm:pt modelId="{3C5665F2-89B2-4056-8AB0-BAABB2B9AA54}" type="pres">
      <dgm:prSet presAssocID="{B0D3C919-01F5-4386-900E-D57171B6085F}" presName="level" presStyleLbl="node1" presStyleIdx="0" presStyleCnt="7" custScaleX="120748" custLinFactNeighborX="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359B-7729-48EE-A7A7-234A306375D3}" type="pres">
      <dgm:prSet presAssocID="{B0D3C919-01F5-4386-900E-D57171B608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19A1-5DB4-4DF7-A18A-FEA683C05FCA}" type="pres">
      <dgm:prSet presAssocID="{0CFE8DAC-BE71-48B3-B547-E905F9BEE2C3}" presName="Name8" presStyleCnt="0"/>
      <dgm:spPr/>
    </dgm:pt>
    <dgm:pt modelId="{28A6B941-266D-4199-AB2E-6013FF41D8AD}" type="pres">
      <dgm:prSet presAssocID="{0CFE8DAC-BE71-48B3-B547-E905F9BEE2C3}" presName="level" presStyleLbl="node1" presStyleIdx="1" presStyleCnt="7" custLinFactNeighborX="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FC021-33F8-4E55-A3A0-EF0003CD8116}" type="pres">
      <dgm:prSet presAssocID="{0CFE8DAC-BE71-48B3-B547-E905F9BEE2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6B17A-75E1-4715-96FA-3696106DB75B}" type="pres">
      <dgm:prSet presAssocID="{84E93C38-D301-4057-A732-C579B9AC9664}" presName="Name8" presStyleCnt="0"/>
      <dgm:spPr/>
    </dgm:pt>
    <dgm:pt modelId="{59B3392D-3C25-4191-BEEC-404B78B938D3}" type="pres">
      <dgm:prSet presAssocID="{84E93C38-D301-4057-A732-C579B9AC9664}" presName="level" presStyleLbl="node1" presStyleIdx="2" presStyleCnt="7" custLinFactNeighborX="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2A050-4C57-4F3C-9C23-2E565CD02666}" type="pres">
      <dgm:prSet presAssocID="{84E93C38-D301-4057-A732-C579B9AC96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E6177-E313-4566-82C9-3480B38DA496}" type="pres">
      <dgm:prSet presAssocID="{C38AFE0D-28C9-448C-B4D4-19713ECB3DD5}" presName="Name8" presStyleCnt="0"/>
      <dgm:spPr/>
    </dgm:pt>
    <dgm:pt modelId="{E8699B26-FE84-4393-A938-B72B109B9F09}" type="pres">
      <dgm:prSet presAssocID="{C38AFE0D-28C9-448C-B4D4-19713ECB3DD5}" presName="level" presStyleLbl="node1" presStyleIdx="3" presStyleCnt="7" custLinFactNeighborX="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5F2CF-4F5A-4619-B735-578595DD67F5}" type="pres">
      <dgm:prSet presAssocID="{C38AFE0D-28C9-448C-B4D4-19713ECB3D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C470-4574-49E2-9B53-7623DFB20A49}" type="pres">
      <dgm:prSet presAssocID="{85C37826-BB20-4B83-A3F8-57C01DCE71CA}" presName="Name8" presStyleCnt="0"/>
      <dgm:spPr/>
    </dgm:pt>
    <dgm:pt modelId="{642125E7-E6EE-4368-955A-49F3B087A61F}" type="pres">
      <dgm:prSet presAssocID="{85C37826-BB20-4B83-A3F8-57C01DCE71CA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DACD4-B362-441F-B02D-E4D8CF6A5FF9}" type="pres">
      <dgm:prSet presAssocID="{85C37826-BB20-4B83-A3F8-57C01DCE71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CE83-E10F-4D28-A2B9-9E51EC211C6E}" type="pres">
      <dgm:prSet presAssocID="{0C9604AB-4D40-43ED-94CB-9A28B919D68E}" presName="Name8" presStyleCnt="0"/>
      <dgm:spPr/>
    </dgm:pt>
    <dgm:pt modelId="{D2575184-4FDD-437D-99AF-3E6CE7FE923F}" type="pres">
      <dgm:prSet presAssocID="{0C9604AB-4D40-43ED-94CB-9A28B919D68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DC7D4-22ED-4E66-8ABB-A560A3F7371C}" type="pres">
      <dgm:prSet presAssocID="{0C9604AB-4D40-43ED-94CB-9A28B919D6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B2587-8CC1-4168-A923-A664A684C672}" type="pres">
      <dgm:prSet presAssocID="{F4E35117-1574-4353-B7C7-4051245472E2}" presName="Name8" presStyleCnt="0"/>
      <dgm:spPr/>
    </dgm:pt>
    <dgm:pt modelId="{F1402316-449F-4BAA-BB69-251825A105BC}" type="pres">
      <dgm:prSet presAssocID="{F4E35117-1574-4353-B7C7-4051245472E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773D5-BF59-4BD0-A4DB-B65E5348995B}" type="pres">
      <dgm:prSet presAssocID="{F4E35117-1574-4353-B7C7-4051245472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F71F1-EF92-4D55-9F50-719469DC3FD9}" type="presOf" srcId="{0D3DA7BA-3694-4DDE-860D-552DF4B7E85D}" destId="{0C2EA269-78C1-4E83-84F7-87E80BCABD43}" srcOrd="0" destOrd="0" presId="urn:microsoft.com/office/officeart/2005/8/layout/pyramid1"/>
    <dgm:cxn modelId="{37E4D375-F323-4880-8BF7-26F856C21E47}" type="presOf" srcId="{B0D3C919-01F5-4386-900E-D57171B6085F}" destId="{5DA0359B-7729-48EE-A7A7-234A306375D3}" srcOrd="1" destOrd="0" presId="urn:microsoft.com/office/officeart/2005/8/layout/pyramid1"/>
    <dgm:cxn modelId="{4CA052F9-5A84-48A4-94D9-1E3631CEA8FA}" type="presOf" srcId="{B0D3C919-01F5-4386-900E-D57171B6085F}" destId="{3C5665F2-89B2-4056-8AB0-BAABB2B9AA54}" srcOrd="0" destOrd="0" presId="urn:microsoft.com/office/officeart/2005/8/layout/pyramid1"/>
    <dgm:cxn modelId="{B2E8F0F7-D883-43D4-BC51-0BB73A39FB68}" type="presOf" srcId="{0C9604AB-4D40-43ED-94CB-9A28B919D68E}" destId="{9C1DC7D4-22ED-4E66-8ABB-A560A3F7371C}" srcOrd="1" destOrd="0" presId="urn:microsoft.com/office/officeart/2005/8/layout/pyramid1"/>
    <dgm:cxn modelId="{4DBB9BF1-E4EE-4290-B27B-F8CCDFDF1B3A}" type="presOf" srcId="{84E93C38-D301-4057-A732-C579B9AC9664}" destId="{62F2A050-4C57-4F3C-9C23-2E565CD02666}" srcOrd="1" destOrd="0" presId="urn:microsoft.com/office/officeart/2005/8/layout/pyramid1"/>
    <dgm:cxn modelId="{1EC4F779-302C-4A7D-B83D-86A2C45DD5C0}" type="presOf" srcId="{85C37826-BB20-4B83-A3F8-57C01DCE71CA}" destId="{F6DDACD4-B362-441F-B02D-E4D8CF6A5FF9}" srcOrd="1" destOrd="0" presId="urn:microsoft.com/office/officeart/2005/8/layout/pyramid1"/>
    <dgm:cxn modelId="{B35EFAFA-E83F-4966-AB5C-22163E9F510A}" type="presOf" srcId="{F4E35117-1574-4353-B7C7-4051245472E2}" destId="{F1402316-449F-4BAA-BB69-251825A105BC}" srcOrd="0" destOrd="0" presId="urn:microsoft.com/office/officeart/2005/8/layout/pyramid1"/>
    <dgm:cxn modelId="{1E07A4D7-7EBF-444B-B62D-0F8556042129}" type="presOf" srcId="{C38AFE0D-28C9-448C-B4D4-19713ECB3DD5}" destId="{6C65F2CF-4F5A-4619-B735-578595DD67F5}" srcOrd="1" destOrd="0" presId="urn:microsoft.com/office/officeart/2005/8/layout/pyramid1"/>
    <dgm:cxn modelId="{7F5CB731-50AE-42DA-B1EC-C7CD8616370E}" type="presOf" srcId="{C38AFE0D-28C9-448C-B4D4-19713ECB3DD5}" destId="{E8699B26-FE84-4393-A938-B72B109B9F09}" srcOrd="0" destOrd="0" presId="urn:microsoft.com/office/officeart/2005/8/layout/pyramid1"/>
    <dgm:cxn modelId="{114A814B-3B46-4EA3-B1BA-DA71E2946E81}" type="presOf" srcId="{F4E35117-1574-4353-B7C7-4051245472E2}" destId="{CF6773D5-BF59-4BD0-A4DB-B65E5348995B}" srcOrd="1" destOrd="0" presId="urn:microsoft.com/office/officeart/2005/8/layout/pyramid1"/>
    <dgm:cxn modelId="{19C381FC-9D11-41B2-B598-881668CDF3B8}" type="presOf" srcId="{0CFE8DAC-BE71-48B3-B547-E905F9BEE2C3}" destId="{28A6B941-266D-4199-AB2E-6013FF41D8AD}" srcOrd="0" destOrd="0" presId="urn:microsoft.com/office/officeart/2005/8/layout/pyramid1"/>
    <dgm:cxn modelId="{485D3F70-6B82-4278-8DA2-A4D061EF7D34}" srcId="{0D3DA7BA-3694-4DDE-860D-552DF4B7E85D}" destId="{0C9604AB-4D40-43ED-94CB-9A28B919D68E}" srcOrd="5" destOrd="0" parTransId="{19B2F69C-F0D6-4652-88CC-561BA428F0B4}" sibTransId="{A92E9C0B-52C5-4064-9924-21505517F119}"/>
    <dgm:cxn modelId="{1866B1AB-54B6-4970-8FD1-11493BD93711}" srcId="{0D3DA7BA-3694-4DDE-860D-552DF4B7E85D}" destId="{85C37826-BB20-4B83-A3F8-57C01DCE71CA}" srcOrd="4" destOrd="0" parTransId="{2E353C90-3FE0-4072-A106-6BEB135D5693}" sibTransId="{3CD30569-C183-4C51-9456-489560898875}"/>
    <dgm:cxn modelId="{76E7242E-43F1-482E-93F5-A890CD0E1267}" type="presOf" srcId="{0C9604AB-4D40-43ED-94CB-9A28B919D68E}" destId="{D2575184-4FDD-437D-99AF-3E6CE7FE923F}" srcOrd="0" destOrd="0" presId="urn:microsoft.com/office/officeart/2005/8/layout/pyramid1"/>
    <dgm:cxn modelId="{5DCD77D1-826F-4887-B6BC-AFBD5BB4605B}" srcId="{0D3DA7BA-3694-4DDE-860D-552DF4B7E85D}" destId="{84E93C38-D301-4057-A732-C579B9AC9664}" srcOrd="2" destOrd="0" parTransId="{D956AF67-EBC8-4E6A-87A7-5AE69814A531}" sibTransId="{60F28A4D-A624-4803-A591-66D0A1D4686F}"/>
    <dgm:cxn modelId="{55FADE58-E34A-49DD-ACE9-A2D18BCD0D01}" srcId="{0D3DA7BA-3694-4DDE-860D-552DF4B7E85D}" destId="{0CFE8DAC-BE71-48B3-B547-E905F9BEE2C3}" srcOrd="1" destOrd="0" parTransId="{B42F7F8E-9B4D-40ED-9680-00C5FF77505A}" sibTransId="{E6354552-FD45-4513-B132-0DB83CB00BBA}"/>
    <dgm:cxn modelId="{9CD187C1-78A0-4FDA-8F66-F7E412C59D5B}" srcId="{0D3DA7BA-3694-4DDE-860D-552DF4B7E85D}" destId="{B0D3C919-01F5-4386-900E-D57171B6085F}" srcOrd="0" destOrd="0" parTransId="{C55E9FB2-E491-4C65-B882-637B8C3FB6B4}" sibTransId="{77FABE48-920C-4D3A-9C9E-E277699973D3}"/>
    <dgm:cxn modelId="{81A512B6-9D10-4979-84EB-021A387F8967}" type="presOf" srcId="{84E93C38-D301-4057-A732-C579B9AC9664}" destId="{59B3392D-3C25-4191-BEEC-404B78B938D3}" srcOrd="0" destOrd="0" presId="urn:microsoft.com/office/officeart/2005/8/layout/pyramid1"/>
    <dgm:cxn modelId="{313F210D-CA25-423F-980B-2645C95200B4}" srcId="{0D3DA7BA-3694-4DDE-860D-552DF4B7E85D}" destId="{C38AFE0D-28C9-448C-B4D4-19713ECB3DD5}" srcOrd="3" destOrd="0" parTransId="{F39264CF-BC32-4B6F-9472-9368F0980971}" sibTransId="{CA777ACC-EE70-4F63-820D-B926358C4E8E}"/>
    <dgm:cxn modelId="{FE12BA00-1C5A-4294-9BDB-E40BEFBD731C}" srcId="{0D3DA7BA-3694-4DDE-860D-552DF4B7E85D}" destId="{F4E35117-1574-4353-B7C7-4051245472E2}" srcOrd="6" destOrd="0" parTransId="{71D3E8DD-F721-4B7D-AD68-CE9F6923F245}" sibTransId="{F40187DA-6716-48F3-B01C-59EBFAAEDD69}"/>
    <dgm:cxn modelId="{D6A94BB6-380E-4321-817C-1CE63DDAA452}" type="presOf" srcId="{0CFE8DAC-BE71-48B3-B547-E905F9BEE2C3}" destId="{919FC021-33F8-4E55-A3A0-EF0003CD8116}" srcOrd="1" destOrd="0" presId="urn:microsoft.com/office/officeart/2005/8/layout/pyramid1"/>
    <dgm:cxn modelId="{ABEB966B-B15D-4E90-B821-F2BFDE4116CA}" type="presOf" srcId="{85C37826-BB20-4B83-A3F8-57C01DCE71CA}" destId="{642125E7-E6EE-4368-955A-49F3B087A61F}" srcOrd="0" destOrd="0" presId="urn:microsoft.com/office/officeart/2005/8/layout/pyramid1"/>
    <dgm:cxn modelId="{44B4ADA2-AF13-4CA9-A79A-26EA3B019F2F}" type="presParOf" srcId="{0C2EA269-78C1-4E83-84F7-87E80BCABD43}" destId="{85704098-EE18-4398-8F57-8652AD6E9E48}" srcOrd="0" destOrd="0" presId="urn:microsoft.com/office/officeart/2005/8/layout/pyramid1"/>
    <dgm:cxn modelId="{ADB3E8EC-7B10-4917-84CD-19EEC20A4E2B}" type="presParOf" srcId="{85704098-EE18-4398-8F57-8652AD6E9E48}" destId="{3C5665F2-89B2-4056-8AB0-BAABB2B9AA54}" srcOrd="0" destOrd="0" presId="urn:microsoft.com/office/officeart/2005/8/layout/pyramid1"/>
    <dgm:cxn modelId="{7AC526EF-CD22-4F86-9A42-31469A69386A}" type="presParOf" srcId="{85704098-EE18-4398-8F57-8652AD6E9E48}" destId="{5DA0359B-7729-48EE-A7A7-234A306375D3}" srcOrd="1" destOrd="0" presId="urn:microsoft.com/office/officeart/2005/8/layout/pyramid1"/>
    <dgm:cxn modelId="{34E82368-F7B0-4D3B-9DFC-03A7663EA9A0}" type="presParOf" srcId="{0C2EA269-78C1-4E83-84F7-87E80BCABD43}" destId="{870819A1-5DB4-4DF7-A18A-FEA683C05FCA}" srcOrd="1" destOrd="0" presId="urn:microsoft.com/office/officeart/2005/8/layout/pyramid1"/>
    <dgm:cxn modelId="{B3D85DBC-8B72-40AD-B0FE-76DAAA185CA8}" type="presParOf" srcId="{870819A1-5DB4-4DF7-A18A-FEA683C05FCA}" destId="{28A6B941-266D-4199-AB2E-6013FF41D8AD}" srcOrd="0" destOrd="0" presId="urn:microsoft.com/office/officeart/2005/8/layout/pyramid1"/>
    <dgm:cxn modelId="{7834B621-7979-481D-956E-3B98C9693327}" type="presParOf" srcId="{870819A1-5DB4-4DF7-A18A-FEA683C05FCA}" destId="{919FC021-33F8-4E55-A3A0-EF0003CD8116}" srcOrd="1" destOrd="0" presId="urn:microsoft.com/office/officeart/2005/8/layout/pyramid1"/>
    <dgm:cxn modelId="{28FD810D-9FBD-4B23-B638-56792241AB8B}" type="presParOf" srcId="{0C2EA269-78C1-4E83-84F7-87E80BCABD43}" destId="{22C6B17A-75E1-4715-96FA-3696106DB75B}" srcOrd="2" destOrd="0" presId="urn:microsoft.com/office/officeart/2005/8/layout/pyramid1"/>
    <dgm:cxn modelId="{213E4C39-244B-4941-B4DC-751151042115}" type="presParOf" srcId="{22C6B17A-75E1-4715-96FA-3696106DB75B}" destId="{59B3392D-3C25-4191-BEEC-404B78B938D3}" srcOrd="0" destOrd="0" presId="urn:microsoft.com/office/officeart/2005/8/layout/pyramid1"/>
    <dgm:cxn modelId="{10587BD2-BE01-42BD-A878-E497C2412CF6}" type="presParOf" srcId="{22C6B17A-75E1-4715-96FA-3696106DB75B}" destId="{62F2A050-4C57-4F3C-9C23-2E565CD02666}" srcOrd="1" destOrd="0" presId="urn:microsoft.com/office/officeart/2005/8/layout/pyramid1"/>
    <dgm:cxn modelId="{8DD64265-DA1F-448A-9447-A2916167756F}" type="presParOf" srcId="{0C2EA269-78C1-4E83-84F7-87E80BCABD43}" destId="{9CBE6177-E313-4566-82C9-3480B38DA496}" srcOrd="3" destOrd="0" presId="urn:microsoft.com/office/officeart/2005/8/layout/pyramid1"/>
    <dgm:cxn modelId="{B8499A0E-DFCD-4780-BF5F-E019283494AA}" type="presParOf" srcId="{9CBE6177-E313-4566-82C9-3480B38DA496}" destId="{E8699B26-FE84-4393-A938-B72B109B9F09}" srcOrd="0" destOrd="0" presId="urn:microsoft.com/office/officeart/2005/8/layout/pyramid1"/>
    <dgm:cxn modelId="{24390022-86B0-4FCB-AFB9-391171404284}" type="presParOf" srcId="{9CBE6177-E313-4566-82C9-3480B38DA496}" destId="{6C65F2CF-4F5A-4619-B735-578595DD67F5}" srcOrd="1" destOrd="0" presId="urn:microsoft.com/office/officeart/2005/8/layout/pyramid1"/>
    <dgm:cxn modelId="{C8AF34BF-B081-4A27-B9E1-51A132C5B6FF}" type="presParOf" srcId="{0C2EA269-78C1-4E83-84F7-87E80BCABD43}" destId="{9A75C470-4574-49E2-9B53-7623DFB20A49}" srcOrd="4" destOrd="0" presId="urn:microsoft.com/office/officeart/2005/8/layout/pyramid1"/>
    <dgm:cxn modelId="{3D596DCD-C1BB-445E-9A61-913BE8CFF78A}" type="presParOf" srcId="{9A75C470-4574-49E2-9B53-7623DFB20A49}" destId="{642125E7-E6EE-4368-955A-49F3B087A61F}" srcOrd="0" destOrd="0" presId="urn:microsoft.com/office/officeart/2005/8/layout/pyramid1"/>
    <dgm:cxn modelId="{D7A2D4AD-EAE4-4A01-B6DF-0F19A50E5019}" type="presParOf" srcId="{9A75C470-4574-49E2-9B53-7623DFB20A49}" destId="{F6DDACD4-B362-441F-B02D-E4D8CF6A5FF9}" srcOrd="1" destOrd="0" presId="urn:microsoft.com/office/officeart/2005/8/layout/pyramid1"/>
    <dgm:cxn modelId="{986F573E-3CFC-4417-987B-FD0168C27A36}" type="presParOf" srcId="{0C2EA269-78C1-4E83-84F7-87E80BCABD43}" destId="{9EEECE83-E10F-4D28-A2B9-9E51EC211C6E}" srcOrd="5" destOrd="0" presId="urn:microsoft.com/office/officeart/2005/8/layout/pyramid1"/>
    <dgm:cxn modelId="{195E8429-6FDA-4F1A-B732-6E7344465E43}" type="presParOf" srcId="{9EEECE83-E10F-4D28-A2B9-9E51EC211C6E}" destId="{D2575184-4FDD-437D-99AF-3E6CE7FE923F}" srcOrd="0" destOrd="0" presId="urn:microsoft.com/office/officeart/2005/8/layout/pyramid1"/>
    <dgm:cxn modelId="{0FD2C5AA-5287-484F-8B9B-32A7DA3A90B0}" type="presParOf" srcId="{9EEECE83-E10F-4D28-A2B9-9E51EC211C6E}" destId="{9C1DC7D4-22ED-4E66-8ABB-A560A3F7371C}" srcOrd="1" destOrd="0" presId="urn:microsoft.com/office/officeart/2005/8/layout/pyramid1"/>
    <dgm:cxn modelId="{647E8007-BFC5-4BCE-99BB-A7BEADCE10FC}" type="presParOf" srcId="{0C2EA269-78C1-4E83-84F7-87E80BCABD43}" destId="{C1FB2587-8CC1-4168-A923-A664A684C672}" srcOrd="6" destOrd="0" presId="urn:microsoft.com/office/officeart/2005/8/layout/pyramid1"/>
    <dgm:cxn modelId="{E703BEE7-221D-4E25-864B-48B2C06C6E2A}" type="presParOf" srcId="{C1FB2587-8CC1-4168-A923-A664A684C672}" destId="{F1402316-449F-4BAA-BB69-251825A105BC}" srcOrd="0" destOrd="0" presId="urn:microsoft.com/office/officeart/2005/8/layout/pyramid1"/>
    <dgm:cxn modelId="{01AC9CC6-C4ED-451B-85E1-4BA5912C7327}" type="presParOf" srcId="{C1FB2587-8CC1-4168-A923-A664A684C672}" destId="{CF6773D5-BF59-4BD0-A4DB-B65E534899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B4CFA9-E4E1-4F2E-BC5D-D50E3300BD86}" type="datetimeFigureOut">
              <a:rPr lang="ru-RU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E3BE9A-FC8C-4A74-A0AE-0980327DC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3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5F1D4B-7E93-4CAF-9C0F-946AED4F25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6042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/>
              <a:t>МОУ Ленинская СОШ</a:t>
            </a:r>
          </a:p>
        </p:txBody>
      </p:sp>
      <p:sp>
        <p:nvSpPr>
          <p:cNvPr id="60422" name="Верхний колонтитул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C9F24-AAC5-4304-9C08-2096A2A6CF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48BE5-D426-41AC-8FE7-0B3945337B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latin typeface="Times New Roman Cyr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48BE5-D426-41AC-8FE7-0B3945337B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latin typeface="Times New Roman Cyr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48BE5-D426-41AC-8FE7-0B3945337B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latin typeface="Times New Roman Cyr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99D50-2307-4680-8E5F-5169C370F6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25669-834E-46F0-B5B5-E985517DCB0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11CC6-42A3-48BA-8322-71A906F213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5505C-2EF8-4D3F-A03E-A7C688CA0BF4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67F2E-6685-49DB-8365-E7A7276C70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F544C-0314-4012-A56B-3743D0C4AEB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5F6D0-AB8F-45FF-9D41-138817FFFD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076EEE-AC07-43D2-BAC1-5FF45069C9DA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9E43C-4061-414E-A3AA-91D9FD4AC5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86D3D-7A65-41E3-BEBC-C52EB177F04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4AC28-1557-40CD-8EF5-7F070E0AA7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0CEDC-49B8-4127-9131-07B075A47158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059F-C928-41C8-AD71-076CA21A0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5FA85-4D49-4183-8C85-0AC1AC18B2C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4536D-4897-4ACB-B1C2-E43F81536A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3A8E03-53C4-487C-8625-BFB58CD0C1C6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D2A77-91B9-4DA6-A47B-CDA71438E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CAD63-3909-4E9C-9E7D-9A3331E8C691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8AC1C-F7DC-4FC3-B5BC-13610B93D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B0585-443B-44FA-A9F7-E6081C0E66C5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3134B-06BF-4036-8607-FD617DC7A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05807-4A92-4535-B133-9AB07ABD4FC2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D6AE1-330B-4323-A8A1-1438CD819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>
                <a:lumMod val="95000"/>
                <a:alpha val="69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488064-7D0C-40B5-BD7B-3651F81F22AD}" type="datetimeFigureOut">
              <a:rPr lang="ru-RU" smtClean="0"/>
              <a:pPr>
                <a:defRPr/>
              </a:pPr>
              <a:t>14.06.2014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F17FF8-A581-443D-8A88-8FE1A2562D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8353425" cy="2952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man Old Style" pitchFamily="18" charset="0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ПЕДАГОГИЧЕСКИЙ СОВЕТ</a:t>
            </a:r>
            <a:r>
              <a:rPr lang="ru-RU" sz="4000" b="1" i="1" dirty="0" smtClean="0">
                <a:latin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Тема:</a:t>
            </a:r>
            <a:r>
              <a:rPr lang="ru-RU" sz="4000" b="1" i="1" dirty="0" smtClean="0">
                <a:latin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«Современный урок</a:t>
            </a:r>
            <a:b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как средство формирования конкурентоспособной личности»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endParaRPr lang="ru-RU" sz="4000" b="1" i="1" dirty="0" smtClean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9" name="Рисунок 3" descr="SY01253_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149725"/>
            <a:ext cx="18367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Основные недостатки уроков</a:t>
            </a:r>
          </a:p>
        </p:txBody>
      </p:sp>
      <p:sp>
        <p:nvSpPr>
          <p:cNvPr id="129027" name="Rectangle 3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949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объявляется тема  и цель урока;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осуществляет педагог, а не учащиеся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Используются  однообразные, в основном репродуктивные методы обучения;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всегда даются  ясные инструктажи по выполнению заданий, не ставятся чёткие  учебные вопросы и задачи;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урок не включаются  вопросы, содержащие изученный ранее материал (задачи, орфограммы и т.д.);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учащихся  не  требуют исчерпывающих ответов;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Отсутствуют задания, способствующие развитию информационной и учебно-познавательной компетенции;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используются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задания;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Отсутствует система обратной связи учитель-ученик;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Используются однообразные и не эффективные  формы проверки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самостоятельных работ;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Отсутствуют задания, способствующие  развитию  у учащихся умения делать самоанализ своей деятельности;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запрограммирована динамика урока (как в прямом, так и в переносном смысле)  не проводится динамическая пауза с конкретными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валеологическими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задачами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(профилактика утомления глаз, правильное дыхание, переключение и восстановление внимания и т.п.);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подводятся итоги урока (отсутствует рефлексия);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используются воспитательные  возможности оценки;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продумывается  дозировка и  дифференциация  домашних заданий. Отсутствует инструктаж к выполнению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нет записи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доске и в дневнике;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используется наглядность и средства ИКТ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36588" y="928670"/>
            <a:ext cx="8507412" cy="3421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</a:rPr>
              <a:t>В настоящее время, к сожалению, большая часть педагогов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не стремится </a:t>
            </a:r>
            <a:r>
              <a:rPr lang="ru-RU" sz="2800" dirty="0" smtClean="0">
                <a:latin typeface="Times New Roman" pitchFamily="18" charset="0"/>
              </a:rPr>
              <a:t>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традиционно»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92150"/>
            <a:ext cx="8229600" cy="582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современного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1050" y="1844675"/>
            <a:ext cx="8362950" cy="41767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современном уроке нет места скуке, страху и злости от бессилия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современном уроке царит атмосфера интереса, доверия и сотрудничества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современном уроке  есть место каждому ребенку, потому что современный урок - залог его успеха в будущем!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Современный урок</a:t>
            </a:r>
          </a:p>
        </p:txBody>
      </p:sp>
      <p:sp>
        <p:nvSpPr>
          <p:cNvPr id="11273" name="Rectangle 9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52596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800" dirty="0" smtClean="0">
                <a:latin typeface="Arial" pitchFamily="34" charset="0"/>
              </a:rPr>
              <a:t>    </a:t>
            </a:r>
            <a:r>
              <a:rPr lang="ru-RU" sz="2800" dirty="0" smtClean="0">
                <a:latin typeface="Times New Roman" pitchFamily="18" charset="0"/>
              </a:rPr>
              <a:t>Три постулата заложены в основании новой технологии урока.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Первый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ru-RU" sz="2800" i="1" dirty="0" smtClean="0">
                <a:latin typeface="Times New Roman" pitchFamily="18" charset="0"/>
              </a:rPr>
              <a:t> «Урок есть открытие истины, поиск и осмысление её в совместной деятельности учителя и ученика».</a:t>
            </a:r>
            <a:br>
              <a:rPr lang="ru-RU" sz="2800" i="1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Второй:</a:t>
            </a:r>
            <a:r>
              <a:rPr lang="ru-RU" sz="2800" i="1" dirty="0" smtClean="0">
                <a:latin typeface="Times New Roman" pitchFamily="18" charset="0"/>
              </a:rPr>
              <a:t> «Урок есть часть жизни ребёнка».</a:t>
            </a:r>
            <a:br>
              <a:rPr lang="ru-RU" sz="2800" i="1" dirty="0" smtClean="0">
                <a:latin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Третий:</a:t>
            </a:r>
            <a:r>
              <a:rPr lang="ru-RU" sz="2800" i="1" dirty="0" smtClean="0">
                <a:latin typeface="Times New Roman" pitchFamily="18" charset="0"/>
              </a:rPr>
              <a:t> «Человек на уроке всегда остаётся наивысшей ценностью , выступая в роли цели и никогда не выступая в виде средства».</a:t>
            </a:r>
          </a:p>
        </p:txBody>
      </p:sp>
      <p:pic>
        <p:nvPicPr>
          <p:cNvPr id="11270" name="Рисунок 6" descr="18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599" y="5300662"/>
            <a:ext cx="1802995" cy="13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323528" y="772328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</a:rPr>
              <a:t>Урок </a:t>
            </a:r>
            <a:r>
              <a:rPr lang="ru-RU" sz="3600" i="1" dirty="0">
                <a:latin typeface="Times New Roman" pitchFamily="18" charset="0"/>
              </a:rPr>
              <a:t>есть </a:t>
            </a:r>
            <a:r>
              <a:rPr lang="ru-RU" sz="3600" i="1" dirty="0">
                <a:solidFill>
                  <a:srgbClr val="C00000"/>
                </a:solidFill>
                <a:latin typeface="Times New Roman" pitchFamily="18" charset="0"/>
              </a:rPr>
              <a:t>искусство</a:t>
            </a:r>
            <a:r>
              <a:rPr lang="ru-RU" sz="3600" i="1" dirty="0">
                <a:latin typeface="Times New Roman" pitchFamily="18" charset="0"/>
              </a:rPr>
              <a:t>, его и надо доводить на уровень искусства. Бывают </a:t>
            </a:r>
            <a:r>
              <a:rPr lang="ru-RU" sz="3600" i="1" dirty="0" smtClean="0">
                <a:latin typeface="Times New Roman" pitchFamily="18" charset="0"/>
              </a:rPr>
              <a:t>уроки</a:t>
            </a:r>
          </a:p>
          <a:p>
            <a:r>
              <a:rPr lang="ru-RU" sz="3600" i="1" dirty="0" smtClean="0">
                <a:latin typeface="Times New Roman" pitchFamily="18" charset="0"/>
              </a:rPr>
              <a:t>более интересные</a:t>
            </a:r>
            <a:r>
              <a:rPr lang="ru-RU" sz="3600" i="1" dirty="0">
                <a:latin typeface="Times New Roman" pitchFamily="18" charset="0"/>
              </a:rPr>
              <a:t>, чем любой спектакль. </a:t>
            </a:r>
          </a:p>
          <a:p>
            <a:r>
              <a:rPr lang="ru-RU" sz="3600" i="1" dirty="0">
                <a:latin typeface="Times New Roman" pitchFamily="18" charset="0"/>
              </a:rPr>
              <a:t>В хорошем уроке есть и завязка, и кульминация, и развязка, текст и               подтекст!</a:t>
            </a:r>
            <a:r>
              <a:rPr lang="ru-RU" sz="3600" i="1" dirty="0">
                <a:solidFill>
                  <a:srgbClr val="FF3300"/>
                </a:solidFill>
                <a:latin typeface="Times New Roman" pitchFamily="18" charset="0"/>
              </a:rPr>
              <a:t>			</a:t>
            </a:r>
            <a:r>
              <a:rPr lang="ru-RU" sz="3600" i="1" dirty="0">
                <a:latin typeface="Times New Roman" pitchFamily="18" charset="0"/>
              </a:rPr>
              <a:t>	</a:t>
            </a:r>
          </a:p>
          <a:p>
            <a:pPr algn="r"/>
            <a:r>
              <a:rPr lang="ru-RU" sz="3600" i="1" dirty="0" smtClean="0">
                <a:latin typeface="Times New Roman" pitchFamily="18" charset="0"/>
              </a:rPr>
              <a:t>С. Л. Соловейчик</a:t>
            </a:r>
            <a:endParaRPr lang="ru-RU" sz="3600" i="1" dirty="0">
              <a:latin typeface="Times New Roman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987675" y="3068638"/>
            <a:ext cx="4319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051050" y="5711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 b="1">
              <a:solidFill>
                <a:srgbClr val="FF3300"/>
              </a:solidFill>
              <a:latin typeface="Calibri" pitchFamily="34" charset="0"/>
            </a:endParaRPr>
          </a:p>
        </p:txBody>
      </p:sp>
      <p:pic>
        <p:nvPicPr>
          <p:cNvPr id="5" name="Рисунок 4" descr="soloveichik_s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149080"/>
            <a:ext cx="2376264" cy="23049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4147" name="Rectangle 3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551656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урок должен являться логической единицей темы, иметь свою строгую, единую внутреннюю логику, определяемую дидактическими целями и содержанием.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строится на основе учёта программных требований и требований учебных стандартов; диагностики потребностей и возможностей учащихся; самооценки возможностей учителя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должен иметь точное дидактическое назначение (тип) и свои неповторимые особенности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нацелен на конкретные результаты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 должен иметь рациональную структуру и темп.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изложение материала на уроке должно быть вариативным по своей структуре.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должен предусматривать задания, предполагающие применение новых знаний на практике в изменённой ситуации по сравнению с изученной 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большая часть знаний должна быть получена в процессе самостоятельного поиска путём решения поисковых задач.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существенной стороной урока является индивидуализация обучения. Она необходима в качестве условия, обеспечивающего работу каждого ученика в доступном ему темпе, для поощрения перехода одного уровня развития к другому.</a:t>
            </a:r>
          </a:p>
          <a:p>
            <a:pPr marL="609600" indent="-609600"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800" dirty="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1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Требования, предъявляемые к современному уроку</a:t>
            </a:r>
          </a:p>
        </p:txBody>
      </p:sp>
      <p:sp>
        <p:nvSpPr>
          <p:cNvPr id="135171" name="Rectangle 3"/>
          <p:cNvSpPr>
            <a:spLocks noGrp="1"/>
          </p:cNvSpPr>
          <p:nvPr>
            <p:ph idx="1"/>
          </p:nvPr>
        </p:nvSpPr>
        <p:spPr>
          <a:xfrm>
            <a:off x="250825" y="1284288"/>
            <a:ext cx="8713788" cy="557371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эффективность современного урока предполагает и применение современных технологий и ИКТ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должны  применяться многообразные формы, методы и средства. 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r>
              <a:rPr lang="ru-RU" sz="2000" smtClean="0">
                <a:latin typeface="Times New Roman" pitchFamily="18" charset="0"/>
              </a:rPr>
              <a:t>          Особое внимание уделяют тем из них, которые при прочих равных условиях, при данном мастерстве учителя способны обеспечить максимальную эффективность данного урока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урок должен служить не только обучению, но и воспитанию учащихся.  Воспитывать  компонентами, содержанием, методами и средствами обучения, организацией, уровнем и характером классного коллектива, обликом учителя, общей атмосферой.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обеспечивается корректный дифференцированный подход к учащимся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учитель способствует становлению и развитию учебно-познавательной деятельности учащихся и эффективно ею управляет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Современный урок – одна из важнейших проблем не только педагогики, но и школьной гигиены. Речь идёт о рациональной организации учебного занятия.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для проведения урока необходима благоприятная обстановка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учитель проводит рефлексию урока и его самоанализ урока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урок проводится по плану, который является творческим документом учителя</a:t>
            </a:r>
          </a:p>
          <a:p>
            <a:pPr marL="609600" indent="-609600">
              <a:lnSpc>
                <a:spcPct val="80000"/>
              </a:lnSpc>
              <a:buFont typeface="Arial" pitchFamily="34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 урока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052736"/>
            <a:ext cx="7920038" cy="172720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заранее запланированный конечный результат обучения, развития и воспитания учащихся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915816" y="2204864"/>
            <a:ext cx="3457575" cy="64807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467544" y="4437112"/>
            <a:ext cx="3816350" cy="8636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образовательные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2627784" y="5661248"/>
            <a:ext cx="3816350" cy="863600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развивающие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860032" y="4365104"/>
            <a:ext cx="3816350" cy="86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>
                <a:latin typeface="Calibri" pitchFamily="34" charset="0"/>
              </a:rPr>
              <a:t>воспитательные</a:t>
            </a:r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4572000" y="3789040"/>
            <a:ext cx="0" cy="18722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777" name="Line 12"/>
          <p:cNvSpPr>
            <a:spLocks noChangeShapeType="1"/>
          </p:cNvSpPr>
          <p:nvPr/>
        </p:nvSpPr>
        <p:spPr bwMode="auto">
          <a:xfrm flipH="1">
            <a:off x="2051718" y="3789040"/>
            <a:ext cx="1584177" cy="57606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auto">
          <a:xfrm>
            <a:off x="5796136" y="3789040"/>
            <a:ext cx="1368425" cy="57683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915816" y="3140968"/>
            <a:ext cx="3457575" cy="648072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72000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027447_teac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530038" cy="1874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2492896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1, 2 группа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и сформулировать обучающие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356992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3, 4 группа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 и сформулировать развивающие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93096"/>
            <a:ext cx="8388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5,6 группа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и сформулировать воспитательные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9512" y="188640"/>
            <a:ext cx="8786366" cy="6539483"/>
            <a:chOff x="179512" y="188640"/>
            <a:chExt cx="8786366" cy="6539483"/>
          </a:xfrm>
        </p:grpSpPr>
        <p:sp>
          <p:nvSpPr>
            <p:cNvPr id="36867" name="Rectangle 10"/>
            <p:cNvSpPr>
              <a:spLocks noChangeArrowheads="1"/>
            </p:cNvSpPr>
            <p:nvPr/>
          </p:nvSpPr>
          <p:spPr bwMode="auto">
            <a:xfrm>
              <a:off x="1835696" y="1700808"/>
              <a:ext cx="5688632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ctr"/>
              <a:r>
                <a:rPr lang="ru-RU" sz="3600" b="1" i="1" dirty="0">
                  <a:solidFill>
                    <a:srgbClr val="C00000"/>
                  </a:solidFill>
                  <a:latin typeface="Times New Roman" pitchFamily="18" charset="0"/>
                </a:rPr>
                <a:t>Задание </a:t>
              </a:r>
              <a:r>
                <a:rPr lang="ru-RU" sz="3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группам</a:t>
              </a:r>
              <a:endParaRPr lang="ru-RU" sz="36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pic>
          <p:nvPicPr>
            <p:cNvPr id="15" name="Рисунок 14" descr="0_8e98f_c000407e_ori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4288" y="4996677"/>
              <a:ext cx="1800200" cy="1697082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4427984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4-конечная звезда 18"/>
            <p:cNvSpPr/>
            <p:nvPr/>
          </p:nvSpPr>
          <p:spPr>
            <a:xfrm>
              <a:off x="5004048" y="2420888"/>
              <a:ext cx="576064" cy="36004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499992" y="3356992"/>
              <a:ext cx="288032" cy="2880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4-конечная звезда 20"/>
            <p:cNvSpPr/>
            <p:nvPr/>
          </p:nvSpPr>
          <p:spPr>
            <a:xfrm>
              <a:off x="5076056" y="3284984"/>
              <a:ext cx="576064" cy="360040"/>
            </a:xfrm>
            <a:prstGeom prst="star4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427984" y="4293096"/>
              <a:ext cx="288032" cy="2880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4-конечная звезда 22"/>
            <p:cNvSpPr/>
            <p:nvPr/>
          </p:nvSpPr>
          <p:spPr>
            <a:xfrm>
              <a:off x="5148064" y="4221088"/>
              <a:ext cx="576064" cy="360040"/>
            </a:xfrm>
            <a:prstGeom prst="star4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157192"/>
              <a:ext cx="1472999" cy="157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8224" y="188640"/>
              <a:ext cx="237765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507288" cy="4905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4"/>
            <a:ext cx="8229600" cy="187220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Образовательные задачи урока состоят в усвоении учащимися определённой системы знаний, формировании на основе этих знаний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специальных умений и навыков.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717030"/>
            <a:ext cx="8639826" cy="2677796"/>
            <a:chOff x="1469" y="1377"/>
            <a:chExt cx="2842" cy="30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1575" y="1377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1595" y="1402"/>
              <a:ext cx="2619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Образовательные</a:t>
              </a:r>
              <a:r>
                <a:rPr lang="ru-RU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  <a:p>
              <a:pPr eaLnBrk="0" hangingPunct="0">
                <a:buFont typeface="Arial" pitchFamily="34" charset="0"/>
                <a:buChar char="•"/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создать </a:t>
              </a: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условия для усвоения и понимания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решения...</a:t>
              </a:r>
            </a:p>
            <a:p>
              <a:pPr eaLnBrk="0" hangingPunct="0">
                <a:buFont typeface="Arial" pitchFamily="34" charset="0"/>
                <a:buChar char="•"/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организовать </a:t>
              </a: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деятельность школьников по самостоятельному применению знаний в разнообразных ситуациях при решении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 eaLnBrk="0" hangingPunct="0">
                <a:buFont typeface="Arial" pitchFamily="34" charset="0"/>
                <a:buChar char="•"/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формировать умения, обеспечивающие успешное выполнение деятельности…</a:t>
              </a:r>
            </a:p>
            <a:p>
              <a:pPr eaLnBrk="0" hangingPunct="0"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    </a:t>
              </a:r>
              <a:r>
                <a:rPr lang="ru-RU" sz="20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коррелируют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с предметными результатами</a:t>
              </a:r>
            </a:p>
            <a:p>
              <a:pPr eaLnBrk="0" hangingPunct="0">
                <a:defRPr/>
              </a:pPr>
              <a:endPara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1469" y="1406"/>
              <a:ext cx="67" cy="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Прямоугольник 7"/>
          <p:cNvSpPr>
            <a:spLocks noChangeArrowheads="1"/>
          </p:cNvSpPr>
          <p:nvPr/>
        </p:nvSpPr>
        <p:spPr bwMode="auto">
          <a:xfrm>
            <a:off x="755650" y="4724400"/>
            <a:ext cx="7643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"/>
            <a:ext cx="88582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Повестка дня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14298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Целеполагание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 на уроке – требование времени (Долгова И.В.).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личностных результатов освоения ООП на уроках (из опыта работы)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Герцева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Н.В.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регулятивных УУД на уроке.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создание условий для саморазвития и самореализации личности (Антипова Е.В.).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коммуникативных УУД как моделирование социального взаимодействия (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Севрюкова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Т.А.).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познавательных УУД посредством решения учебно-познавательных задач (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Щурова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И.А.).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Обновление системы оценивания на уроке как средство достижения планируемых результатов (Сидорова Н.А.).</a:t>
            </a:r>
            <a:endParaRPr lang="ru-RU" sz="2400" dirty="0" smtClean="0"/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772816"/>
            <a:ext cx="8229600" cy="1143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Развивающие задачи урока – отражают основные умения, которые вырабатываются на данном занятии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задачи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3528" y="3212979"/>
            <a:ext cx="8424936" cy="3052565"/>
            <a:chOff x="1472" y="2366"/>
            <a:chExt cx="2811" cy="58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5" name="AutoShape 14"/>
            <p:cNvSpPr>
              <a:spLocks noChangeArrowheads="1"/>
            </p:cNvSpPr>
            <p:nvPr/>
          </p:nvSpPr>
          <p:spPr bwMode="gray">
            <a:xfrm>
              <a:off x="1520" y="2407"/>
              <a:ext cx="2760" cy="50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gray">
            <a:xfrm>
              <a:off x="1680" y="2414"/>
              <a:ext cx="2603" cy="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i="1" dirty="0" smtClean="0">
                  <a:solidFill>
                    <a:schemeClr val="accent6">
                      <a:lumMod val="50000"/>
                    </a:schemeClr>
                  </a:solidFill>
                </a:rPr>
                <a:t>Развивающие</a:t>
              </a:r>
              <a:r>
                <a:rPr lang="ru-RU" b="1" dirty="0" smtClean="0"/>
                <a:t> 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у школьников познавательной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компетенции 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развитие речи как показателя интеллектуального и общего   </a:t>
              </a:r>
            </a:p>
            <a:p>
              <a:pPr eaLnBrk="0" hangingPunct="0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развития…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азвивать мышление…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развитие сенсорной сферы..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развитие двигательной сферы..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коррелируют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с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метапредметными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результатами</a:t>
              </a:r>
            </a:p>
            <a:p>
              <a:pPr eaLnBrk="0" hangingPunct="0">
                <a:buFont typeface="Arial" pitchFamily="34" charset="0"/>
                <a:buChar char="•"/>
              </a:pPr>
              <a:endParaRPr lang="en-US" b="1" dirty="0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gray">
            <a:xfrm>
              <a:off x="1472" y="2366"/>
              <a:ext cx="65" cy="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340768"/>
            <a:ext cx="8424936" cy="237626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Воспитательные задачи – охватывают все направления воспитания: умственное, нравственное, трудовое, экологическое, эстетическое, правовое и т.д.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 урока предполагают получение учащимися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нравственных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ценностей из содержания учебного материала урока.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97200"/>
            <a:ext cx="8675688" cy="16557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486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07504" y="3933056"/>
            <a:ext cx="8280920" cy="2431424"/>
            <a:chOff x="1472" y="1886"/>
            <a:chExt cx="2800" cy="301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680" y="1934"/>
              <a:ext cx="2495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i="1" dirty="0" smtClean="0">
                  <a:solidFill>
                    <a:schemeClr val="accent3">
                      <a:lumMod val="50000"/>
                    </a:schemeClr>
                  </a:solidFill>
                </a:rPr>
                <a:t>Воспитательные</a:t>
              </a:r>
              <a:r>
                <a:rPr lang="ru-RU" b="1" dirty="0" smtClean="0"/>
                <a:t> 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воспитывать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чувство ответственности каждого школьника за собственную деятельность и деятельность всего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класса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способствовать </a:t>
              </a: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сплочению команды, класса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отражение аспектов нравственного и эстетического воспитания</a:t>
              </a:r>
            </a:p>
            <a:p>
              <a:pPr eaLnBrk="0" hangingPunct="0">
                <a:buFont typeface="Arial" pitchFamily="34" charset="0"/>
                <a:buChar char="•"/>
              </a:pP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коррелируют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с личностными  результатами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gray">
            <a:xfrm>
              <a:off x="1472" y="1886"/>
              <a:ext cx="64" cy="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ru-RU" sz="24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843213" y="2276475"/>
            <a:ext cx="3384550" cy="2447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СОДЕРЖАНИЕ УРОКА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987824" y="404664"/>
            <a:ext cx="3529013" cy="431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000" b="1" i="1" dirty="0"/>
              <a:t>Тема урока 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250825" y="1484313"/>
            <a:ext cx="2160588" cy="3313112"/>
          </a:xfrm>
          <a:prstGeom prst="homePlat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i="1" dirty="0"/>
              <a:t>ЦЕЛЬ И</a:t>
            </a:r>
          </a:p>
          <a:p>
            <a:pPr algn="ctr"/>
            <a:r>
              <a:rPr lang="ru-RU" sz="2000" b="1" i="1" dirty="0"/>
              <a:t>ЗАДАЧИ:</a:t>
            </a:r>
          </a:p>
          <a:p>
            <a:pPr algn="ctr"/>
            <a:r>
              <a:rPr lang="ru-RU" sz="2000" b="1" dirty="0"/>
              <a:t>1</a:t>
            </a:r>
          </a:p>
          <a:p>
            <a:pPr algn="ctr"/>
            <a:r>
              <a:rPr lang="ru-RU" sz="2000" b="1" dirty="0"/>
              <a:t>2</a:t>
            </a:r>
          </a:p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6588125" y="1916113"/>
            <a:ext cx="935038" cy="280828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Формы</a:t>
            </a:r>
          </a:p>
          <a:p>
            <a:pPr algn="ctr"/>
            <a:r>
              <a:rPr lang="ru-RU" b="1" i="1" dirty="0"/>
              <a:t> работы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7667625" y="1916113"/>
            <a:ext cx="1295400" cy="28082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i="1" dirty="0"/>
              <a:t>Методы</a:t>
            </a:r>
          </a:p>
          <a:p>
            <a:pPr algn="ctr"/>
            <a:r>
              <a:rPr lang="ru-RU" b="1" i="1" dirty="0"/>
              <a:t> обучения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084888" y="3068638"/>
            <a:ext cx="503237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>
            <a:off x="2411413" y="2997200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>
            <a:off x="7308850" y="3716338"/>
            <a:ext cx="503238" cy="360362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 rot="5400000">
            <a:off x="3996532" y="1196181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 rot="5400000">
            <a:off x="8101013" y="4795837"/>
            <a:ext cx="503238" cy="360363"/>
          </a:xfrm>
          <a:prstGeom prst="rightArrow">
            <a:avLst>
              <a:gd name="adj1" fmla="val 50000"/>
              <a:gd name="adj2" fmla="val 34912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454400" y="5229225"/>
            <a:ext cx="5689600" cy="100806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sz="2400" b="1" i="1" dirty="0"/>
              <a:t>РЕЗУЛЬТАТИВНОСТЬ УРОКА</a:t>
            </a: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3492500" y="6453188"/>
            <a:ext cx="5472113" cy="4048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РЕФЛЕКСИЯ</a:t>
            </a:r>
          </a:p>
        </p:txBody>
      </p:sp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5651500" y="6237288"/>
            <a:ext cx="73025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5076825" y="1773238"/>
            <a:ext cx="1223963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сре</a:t>
            </a:r>
            <a:r>
              <a:rPr lang="ru-RU" b="1" i="1" dirty="0"/>
              <a:t>дства</a:t>
            </a:r>
          </a:p>
          <a:p>
            <a:pPr algn="ctr"/>
            <a:endParaRPr lang="ru-RU" dirty="0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4427538" y="1773238"/>
            <a:ext cx="1081087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>
            <a:off x="5003800" y="2492375"/>
            <a:ext cx="0" cy="1444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6084888" y="2420938"/>
            <a:ext cx="574675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3" name="Line 19"/>
          <p:cNvSpPr>
            <a:spLocks noChangeShapeType="1"/>
          </p:cNvSpPr>
          <p:nvPr/>
        </p:nvSpPr>
        <p:spPr bwMode="auto">
          <a:xfrm>
            <a:off x="6300192" y="2204864"/>
            <a:ext cx="1440458" cy="5034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4" name="Oval 20"/>
          <p:cNvSpPr>
            <a:spLocks noChangeArrowheads="1"/>
          </p:cNvSpPr>
          <p:nvPr/>
        </p:nvSpPr>
        <p:spPr bwMode="auto">
          <a:xfrm>
            <a:off x="4859338" y="1412875"/>
            <a:ext cx="1223962" cy="7207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ru-RU" b="1" i="1" dirty="0"/>
              <a:t>средства</a:t>
            </a:r>
          </a:p>
          <a:p>
            <a:pPr algn="ctr"/>
            <a:endParaRPr lang="ru-RU" dirty="0"/>
          </a:p>
        </p:txBody>
      </p:sp>
      <p:sp>
        <p:nvSpPr>
          <p:cNvPr id="113685" name="AutoShape 21"/>
          <p:cNvSpPr>
            <a:spLocks noChangeArrowheads="1"/>
          </p:cNvSpPr>
          <p:nvPr/>
        </p:nvSpPr>
        <p:spPr bwMode="auto">
          <a:xfrm rot="7877591">
            <a:off x="1325563" y="3435350"/>
            <a:ext cx="1589088" cy="4071937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3686" name="Line 22"/>
          <p:cNvSpPr>
            <a:spLocks noChangeShapeType="1"/>
          </p:cNvSpPr>
          <p:nvPr/>
        </p:nvSpPr>
        <p:spPr bwMode="auto">
          <a:xfrm>
            <a:off x="5148064" y="4725143"/>
            <a:ext cx="647899" cy="50408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7" name="Line 23"/>
          <p:cNvSpPr>
            <a:spLocks noChangeShapeType="1"/>
          </p:cNvSpPr>
          <p:nvPr/>
        </p:nvSpPr>
        <p:spPr bwMode="auto">
          <a:xfrm flipH="1">
            <a:off x="5867400" y="4653135"/>
            <a:ext cx="1008856" cy="57608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3688" name="Line 24"/>
          <p:cNvSpPr>
            <a:spLocks noChangeShapeType="1"/>
          </p:cNvSpPr>
          <p:nvPr/>
        </p:nvSpPr>
        <p:spPr bwMode="auto">
          <a:xfrm flipH="1">
            <a:off x="5867400" y="4437112"/>
            <a:ext cx="2088976" cy="7921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4716413" flipV="1">
            <a:off x="1481736" y="-496763"/>
            <a:ext cx="923944" cy="3141956"/>
          </a:xfrm>
          <a:prstGeom prst="curvedLeftArrow">
            <a:avLst>
              <a:gd name="adj1" fmla="val 102497"/>
              <a:gd name="adj2" fmla="val 102497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Связь между работоспособностью учащихся и временем урока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9752" y="2636912"/>
            <a:ext cx="5486400" cy="2971800"/>
            <a:chOff x="1440" y="4140"/>
            <a:chExt cx="8640" cy="4680"/>
          </a:xfrm>
        </p:grpSpPr>
        <p:sp>
          <p:nvSpPr>
            <p:cNvPr id="51214" name="Line 4"/>
            <p:cNvSpPr>
              <a:spLocks noChangeShapeType="1"/>
            </p:cNvSpPr>
            <p:nvPr/>
          </p:nvSpPr>
          <p:spPr bwMode="auto">
            <a:xfrm>
              <a:off x="1440" y="8820"/>
              <a:ext cx="8640" cy="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5" name="Line 5"/>
            <p:cNvSpPr>
              <a:spLocks noChangeShapeType="1"/>
            </p:cNvSpPr>
            <p:nvPr/>
          </p:nvSpPr>
          <p:spPr bwMode="auto">
            <a:xfrm flipV="1">
              <a:off x="1440" y="4140"/>
              <a:ext cx="0" cy="4680"/>
            </a:xfrm>
            <a:prstGeom prst="line">
              <a:avLst/>
            </a:prstGeom>
            <a:ln w="76200"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6" name="Line 6"/>
            <p:cNvSpPr>
              <a:spLocks noChangeShapeType="1"/>
            </p:cNvSpPr>
            <p:nvPr/>
          </p:nvSpPr>
          <p:spPr bwMode="auto">
            <a:xfrm>
              <a:off x="1440" y="4500"/>
              <a:ext cx="846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7" name="Line 7"/>
            <p:cNvSpPr>
              <a:spLocks noChangeShapeType="1"/>
            </p:cNvSpPr>
            <p:nvPr/>
          </p:nvSpPr>
          <p:spPr bwMode="auto">
            <a:xfrm flipH="1">
              <a:off x="1440" y="4500"/>
              <a:ext cx="1620" cy="43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8" name="Line 8"/>
            <p:cNvSpPr>
              <a:spLocks noChangeShapeType="1"/>
            </p:cNvSpPr>
            <p:nvPr/>
          </p:nvSpPr>
          <p:spPr bwMode="auto">
            <a:xfrm>
              <a:off x="6480" y="4500"/>
              <a:ext cx="1980" cy="162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19" name="Line 9"/>
            <p:cNvSpPr>
              <a:spLocks noChangeShapeType="1"/>
            </p:cNvSpPr>
            <p:nvPr/>
          </p:nvSpPr>
          <p:spPr bwMode="auto">
            <a:xfrm>
              <a:off x="8460" y="6120"/>
              <a:ext cx="900" cy="18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0" name="Line 10"/>
            <p:cNvSpPr>
              <a:spLocks noChangeShapeType="1"/>
            </p:cNvSpPr>
            <p:nvPr/>
          </p:nvSpPr>
          <p:spPr bwMode="auto">
            <a:xfrm>
              <a:off x="9360" y="7920"/>
              <a:ext cx="0" cy="90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221" name="Line 11"/>
            <p:cNvSpPr>
              <a:spLocks noChangeShapeType="1"/>
            </p:cNvSpPr>
            <p:nvPr/>
          </p:nvSpPr>
          <p:spPr bwMode="auto">
            <a:xfrm>
              <a:off x="3060" y="4500"/>
              <a:ext cx="3420" cy="0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51204" name="Line 12"/>
          <p:cNvSpPr>
            <a:spLocks noChangeShapeType="1"/>
          </p:cNvSpPr>
          <p:nvPr/>
        </p:nvSpPr>
        <p:spPr bwMode="auto">
          <a:xfrm>
            <a:off x="3348038" y="2852738"/>
            <a:ext cx="0" cy="266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13"/>
          <p:cNvSpPr>
            <a:spLocks noChangeShapeType="1"/>
          </p:cNvSpPr>
          <p:nvPr/>
        </p:nvSpPr>
        <p:spPr bwMode="auto">
          <a:xfrm>
            <a:off x="5508625" y="2924175"/>
            <a:ext cx="0" cy="273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6" name="Line 14"/>
          <p:cNvSpPr>
            <a:spLocks noChangeShapeType="1"/>
          </p:cNvSpPr>
          <p:nvPr/>
        </p:nvSpPr>
        <p:spPr bwMode="auto">
          <a:xfrm>
            <a:off x="6804025" y="3860800"/>
            <a:ext cx="0" cy="172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1207" name="Text Box 15"/>
          <p:cNvSpPr txBox="1">
            <a:spLocks noChangeArrowheads="1"/>
          </p:cNvSpPr>
          <p:nvPr/>
        </p:nvSpPr>
        <p:spPr bwMode="auto">
          <a:xfrm>
            <a:off x="971550" y="2636838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max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8" name="Text Box 16"/>
          <p:cNvSpPr txBox="1">
            <a:spLocks noChangeArrowheads="1"/>
          </p:cNvSpPr>
          <p:nvPr/>
        </p:nvSpPr>
        <p:spPr bwMode="auto">
          <a:xfrm>
            <a:off x="16192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 0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09" name="Text Box 17"/>
          <p:cNvSpPr txBox="1">
            <a:spLocks noChangeArrowheads="1"/>
          </p:cNvSpPr>
          <p:nvPr/>
        </p:nvSpPr>
        <p:spPr bwMode="auto">
          <a:xfrm>
            <a:off x="2771775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4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0" name="Text Box 18"/>
          <p:cNvSpPr txBox="1">
            <a:spLocks noChangeArrowheads="1"/>
          </p:cNvSpPr>
          <p:nvPr/>
        </p:nvSpPr>
        <p:spPr bwMode="auto">
          <a:xfrm>
            <a:off x="485933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23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1" name="Text Box 19"/>
          <p:cNvSpPr txBox="1">
            <a:spLocks noChangeArrowheads="1"/>
          </p:cNvSpPr>
          <p:nvPr/>
        </p:nvSpPr>
        <p:spPr bwMode="auto">
          <a:xfrm>
            <a:off x="6084888" y="5734050"/>
            <a:ext cx="12239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    39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2" name="Text Box 20"/>
          <p:cNvSpPr txBox="1">
            <a:spLocks noChangeArrowheads="1"/>
          </p:cNvSpPr>
          <p:nvPr/>
        </p:nvSpPr>
        <p:spPr bwMode="auto">
          <a:xfrm>
            <a:off x="7092950" y="5734050"/>
            <a:ext cx="1223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 Cyr" pitchFamily="18" charset="0"/>
              </a:rPr>
              <a:t>45</a:t>
            </a:r>
            <a:endParaRPr lang="ru-RU" sz="2400" b="1">
              <a:latin typeface="Times New Roman Cyr" pitchFamily="18" charset="0"/>
            </a:endParaRPr>
          </a:p>
        </p:txBody>
      </p:sp>
      <p:sp>
        <p:nvSpPr>
          <p:cNvPr id="51213" name="Text Box 21"/>
          <p:cNvSpPr txBox="1">
            <a:spLocks noChangeArrowheads="1"/>
          </p:cNvSpPr>
          <p:nvPr/>
        </p:nvSpPr>
        <p:spPr bwMode="auto">
          <a:xfrm>
            <a:off x="3492500" y="3213100"/>
            <a:ext cx="1800225" cy="2103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latin typeface="Times New Roman Cyr" pitchFamily="18" charset="0"/>
              </a:rPr>
              <a:t>19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latin typeface="Times New Roman Cyr" pitchFamily="18" charset="0"/>
              </a:rPr>
              <a:t>минут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интенсивности умственной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6500813"/>
            <a:ext cx="979488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http://aida.ucoz.ru</a:t>
            </a:r>
            <a:endParaRPr lang="ru-RU" sz="8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060848"/>
          <a:ext cx="734481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5-25 минута</a:t>
                      </a:r>
                      <a:r>
                        <a:rPr lang="ru-RU" sz="4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60-40 %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35-40 минута 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lang="ru-RU" sz="4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компоненты современного урока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Организационный – организация класса в течение всего урока, готовность учащихся к уроку, порядок и дисциплина.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Целевой – постановка целей учения перед учащимися, как на весь урок, так и на отдельные его этапы.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Мотивационный – определение значимости изучаемого материала как в данной теме, так и во всем курсе.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Коммуникативный – уровень общения учителя с классом.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Содержательный – подбор материала для изучения, закрепления, повторения, самостоятельной работы и т.п.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Технологический – выбор форм, методов и приемов обучения, оптимальных для данного типа урока, для данной темы, для данного класса и т.п.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Контрольно-оценочный – использование оценки деятельности ученика на уроке для стимулирования его активности и развития познавательного интереса.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Аналитический – подведение итогов урока, анализ деятельности учащихся на уроке, анализ результатов собственной деятельности по организации урока.</a:t>
            </a:r>
          </a:p>
          <a:p>
            <a:pPr>
              <a:buNone/>
            </a:pPr>
            <a:r>
              <a:rPr lang="ru-RU" b="1" i="1" dirty="0" smtClean="0"/>
              <a:t>    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2492896"/>
            <a:ext cx="7704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</a:t>
            </a:r>
            <a:r>
              <a:rPr lang="ru-RU" b="1" dirty="0" smtClean="0"/>
              <a:t>1, 3, 5 группа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содержание этапов традиционного урока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1835696" y="1700808"/>
            <a:ext cx="568863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Задание группам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" name="4-конечная звезда 18"/>
          <p:cNvSpPr/>
          <p:nvPr/>
        </p:nvSpPr>
        <p:spPr>
          <a:xfrm>
            <a:off x="4572000" y="3284984"/>
            <a:ext cx="576064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1" cy="7070398"/>
        </p:xfrm>
        <a:graphic>
          <a:graphicData uri="http://schemas.openxmlformats.org/drawingml/2006/table">
            <a:tbl>
              <a:tblPr/>
              <a:tblGrid>
                <a:gridCol w="1907704"/>
                <a:gridCol w="3150261"/>
                <a:gridCol w="4086036"/>
              </a:tblGrid>
              <a:tr h="1098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Традиционное  содержание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Содержание 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деятельностном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обучении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01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Приветствие, проверка готовности к уроку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Приветствие, проверка готовности к уроку, мотивация к учебной деятельности, настрой учащихся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пройденного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Устная (письменная) работа, сообщение темы урока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имеющихся необходимых знаний завершается созданием проблемной ситуации, постановкой проблемы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Изложение нового материала учителем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 способов решения проблемы детьми, работа в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17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нового материала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материала посредством репродуктивной деятельности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первичным закреплением с элементами самоконтроля, самооценки. Включение нового знания в систему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9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правило, подводит учитель</a:t>
                      </a:r>
                    </a:p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рефлексии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9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образцу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Дифференцированное, творческое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Оценочная деятельность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Обычно учитель  перечисляет 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Объявление оценок с комментированием,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самооценивание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взаимооценивание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эффективных методов и приёмов обучения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Применение знаний на практике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Аудио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видеопросмотр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Самостоятельное чтение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Групповое обсуждение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278092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 группам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Распределить методы обучения  в порядке увеличения их эффективности (сверху вниз)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1835696" y="1628800"/>
            <a:ext cx="5688632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</a:rPr>
              <a:t>Задание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группам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55976" y="27809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5868144" y="2708920"/>
            <a:ext cx="576064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60032" y="2780928"/>
            <a:ext cx="288032" cy="2880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6732240" y="2708920"/>
            <a:ext cx="576064" cy="360040"/>
          </a:xfrm>
          <a:prstGeom prst="star4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64088" y="2780928"/>
            <a:ext cx="288032" cy="2880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7596336" y="2708920"/>
            <a:ext cx="576064" cy="36004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60648"/>
            <a:ext cx="3773488" cy="2625725"/>
          </a:xfrm>
          <a:noFill/>
          <a:ln>
            <a:solidFill>
              <a:srgbClr val="000000">
                <a:alpha val="0"/>
              </a:srgbClr>
            </a:solidFill>
          </a:ln>
          <a:effectLst>
            <a:softEdge rad="127000"/>
          </a:effec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42938" y="2887663"/>
            <a:ext cx="77866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современных социально-экономических условиях жизни нашего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главной задачей образования является воспитание и обучение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конкурентоспособного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и гражданина, способного творчески мыслить и находить нестандартные решения.</a:t>
            </a:r>
          </a:p>
          <a:p>
            <a:pPr indent="450850" algn="just"/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910" name="Прямоугольник 7"/>
          <p:cNvSpPr>
            <a:spLocks noChangeArrowheads="1"/>
          </p:cNvSpPr>
          <p:nvPr/>
        </p:nvSpPr>
        <p:spPr bwMode="auto">
          <a:xfrm>
            <a:off x="755650" y="4724400"/>
            <a:ext cx="7643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Школа XXI века – это институт, соответствующий целям опережающего развития, обеспечивающий изучение не только достижений прошлого, но и технологий будущего.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Задача учителя – помочь детям найти себя в будущем, стать самостоятельными, творческими и уверенными в себе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74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990600"/>
          </a:xfrm>
          <a:noFill/>
        </p:spPr>
        <p:txBody>
          <a:bodyPr lIns="92075" tIns="46038" rIns="92075" bIns="46038" anchor="b"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975"/>
            <a:ext cx="4608511" cy="5184775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</a:rPr>
              <a:t>Ассоциативный ряд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2. Незаконченные предложения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3. Торт решений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4. Разговор на бумаге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5. Солнышко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6. Координаты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7. Лист обратной связи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8.Заключительная дискуссия </a:t>
            </a:r>
            <a:endParaRPr lang="ru-RU" sz="2400" dirty="0" smtClean="0">
              <a:latin typeface="Times New Roman Cyr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644008" y="1196975"/>
            <a:ext cx="4499992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9. </a:t>
            </a:r>
            <a:r>
              <a:rPr lang="ru-RU" sz="2400" dirty="0" smtClean="0">
                <a:latin typeface="Times New Roman" pitchFamily="18" charset="0"/>
              </a:rPr>
              <a:t>Выбери дистанцию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10. </a:t>
            </a:r>
            <a:r>
              <a:rPr lang="ru-RU" sz="2400" dirty="0" err="1" smtClean="0">
                <a:latin typeface="Times New Roman" pitchFamily="18" charset="0"/>
              </a:rPr>
              <a:t>Интепретация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изображений 11. </a:t>
            </a:r>
            <a:r>
              <a:rPr lang="ru-RU" sz="2400" dirty="0" smtClean="0">
                <a:latin typeface="Times New Roman" pitchFamily="18" charset="0"/>
              </a:rPr>
              <a:t>Свет молнии.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12. </a:t>
            </a:r>
            <a:r>
              <a:rPr lang="ru-RU" sz="2400" dirty="0" smtClean="0">
                <a:latin typeface="Times New Roman" pitchFamily="18" charset="0"/>
              </a:rPr>
              <a:t>Письмо </a:t>
            </a:r>
            <a:r>
              <a:rPr lang="ru-RU" sz="2400" dirty="0">
                <a:latin typeface="Times New Roman" pitchFamily="18" charset="0"/>
              </a:rPr>
              <a:t>самому </a:t>
            </a:r>
            <a:r>
              <a:rPr lang="ru-RU" sz="2400" dirty="0" smtClean="0">
                <a:latin typeface="Times New Roman" pitchFamily="18" charset="0"/>
              </a:rPr>
              <a:t>себе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13. </a:t>
            </a:r>
            <a:r>
              <a:rPr lang="ru-RU" sz="2400" dirty="0" smtClean="0">
                <a:latin typeface="Times New Roman" pitchFamily="18" charset="0"/>
              </a:rPr>
              <a:t>Ну </a:t>
            </a:r>
            <a:r>
              <a:rPr lang="ru-RU" sz="2400" dirty="0">
                <a:latin typeface="Times New Roman" pitchFamily="18" charset="0"/>
              </a:rPr>
              <a:t>что, как </a:t>
            </a:r>
            <a:r>
              <a:rPr lang="ru-RU" sz="2400" dirty="0" smtClean="0">
                <a:latin typeface="Times New Roman" pitchFamily="18" charset="0"/>
              </a:rPr>
              <a:t>прошло занятие?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14. Барометр настроения </a:t>
            </a:r>
          </a:p>
          <a:p>
            <a:r>
              <a:rPr lang="ru-RU" sz="2400" dirty="0">
                <a:latin typeface="Times New Roman" pitchFamily="18" charset="0"/>
              </a:rPr>
              <a:t>15. </a:t>
            </a:r>
            <a:r>
              <a:rPr lang="ru-RU" sz="2400" dirty="0" smtClean="0">
                <a:latin typeface="Times New Roman" pitchFamily="18" charset="0"/>
              </a:rPr>
              <a:t>Телеграмма.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16. </a:t>
            </a:r>
            <a:r>
              <a:rPr lang="ru-RU" sz="2400" dirty="0" smtClean="0">
                <a:latin typeface="Times New Roman" pitchFamily="18" charset="0"/>
              </a:rPr>
              <a:t>Памятки </a:t>
            </a:r>
            <a:endParaRPr lang="ru-RU" sz="2400" dirty="0">
              <a:latin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</a:rPr>
              <a:t>17. </a:t>
            </a:r>
            <a:r>
              <a:rPr lang="ru-RU" sz="2400" dirty="0" smtClean="0">
                <a:latin typeface="Times New Roman" pitchFamily="18" charset="0"/>
              </a:rPr>
              <a:t>Пейзаж </a:t>
            </a:r>
            <a:r>
              <a:rPr lang="ru-RU" sz="2400" dirty="0">
                <a:latin typeface="Times New Roman" pitchFamily="18" charset="0"/>
              </a:rPr>
              <a:t>- зеркало </a:t>
            </a:r>
            <a:r>
              <a:rPr lang="ru-RU" sz="2400" dirty="0" smtClean="0">
                <a:latin typeface="Times New Roman" pitchFamily="18" charset="0"/>
              </a:rPr>
              <a:t>настроения</a:t>
            </a:r>
          </a:p>
          <a:p>
            <a:r>
              <a:rPr lang="ru-RU" sz="2400" dirty="0" smtClean="0">
                <a:latin typeface="Times New Roman" pitchFamily="18" charset="0"/>
              </a:rPr>
              <a:t>18. </a:t>
            </a:r>
            <a:r>
              <a:rPr lang="ru-RU" sz="2400" dirty="0" err="1" smtClean="0">
                <a:latin typeface="Times New Roman" pitchFamily="18" charset="0"/>
              </a:rPr>
              <a:t>Цветодиагностика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endParaRPr lang="ru-RU" sz="2400" b="1" dirty="0">
              <a:latin typeface="Times New Roman Cyr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 рефлексии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Каждая пара веток ёлки  – это позиция, по которой надо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высказать свое мнение (снизу вверх):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Нижняя пара веток–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нас было важным и интересным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этому вопросу мы получили конкретную информацию…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было трудно (нам не понравилось)…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Четвёртая пара веток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оценка педагогического совета…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Верхушка ели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 нас было недостаточно…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/>
          </a:blip>
          <a:srcRect b="-259"/>
          <a:stretch>
            <a:fillRect/>
          </a:stretch>
        </p:blipFill>
        <p:spPr bwMode="auto">
          <a:xfrm>
            <a:off x="6324838" y="4581128"/>
            <a:ext cx="281916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-конечная звезда 6"/>
          <p:cNvSpPr/>
          <p:nvPr/>
        </p:nvSpPr>
        <p:spPr>
          <a:xfrm>
            <a:off x="7236296" y="5013176"/>
            <a:ext cx="216024" cy="216024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8388424" y="6237312"/>
            <a:ext cx="216024" cy="144016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48264" y="573325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6376" y="5517232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уровня домашних заданий: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-Обязательный;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-Тренировочный;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-Творческое задание</a:t>
            </a:r>
          </a:p>
          <a:p>
            <a:pPr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для выполнения в группах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Индивидуальное задание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3" y="1124744"/>
            <a:ext cx="7632848" cy="5230812"/>
          </a:xfrm>
        </p:spPr>
        <p:txBody>
          <a:bodyPr rtlCol="0">
            <a:normAutofit fontScale="47500" lnSpcReduction="20000"/>
          </a:bodyPr>
          <a:lstStyle/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800" dirty="0" smtClean="0"/>
              <a:t>         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Любой урок – имеет огромный потенциал для решения новых задач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47675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Неоспоримо одно:  он должен быть жизненным, одушевленным личностью учителя.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51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 поле за околицей, —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 идешь за кем-то вслед,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</a:p>
          <a:p>
            <a:pPr marL="0" indent="2425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Н.Рыленков</a:t>
            </a:r>
            <a:r>
              <a:rPr lang="ru-RU" sz="51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педсовета 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педагогам среднего звена изучить книгу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А.Г.Асмолова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«Формирование универсальных учебных действий в основной школе: от действия к мысли». Срок декабрь- январь, отчёт – на следующем педагогическом совете.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педагогам среднего звена посетить  по одному уроку, проанализировать их по схеме «Анализа современного урока» (профессора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Е.Н.Дзятковского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Руководителям ШМО сформировать график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уроков, сводный отчёт по итогам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представить на заседании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методсовета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январе.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благодарностью всем коллегам, идущим по нелегкой учительской стезе….</a:t>
            </a:r>
          </a:p>
        </p:txBody>
      </p:sp>
      <p:pic>
        <p:nvPicPr>
          <p:cNvPr id="1034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564904"/>
            <a:ext cx="4857750" cy="370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664"/>
            <a:ext cx="8820472" cy="338437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2075" tIns="46038" rIns="92075" bIns="46038" rtlCol="0"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не видит конечной цели -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удивляется, придя не туда»</a:t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  <a:b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7" name="Rectang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Проблемы</a:t>
            </a:r>
          </a:p>
        </p:txBody>
      </p:sp>
      <p:sp>
        <p:nvSpPr>
          <p:cNvPr id="12290" name="Rectangle 7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226425" cy="28813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Что такое современный урок?</a:t>
            </a:r>
          </a:p>
          <a:p>
            <a:r>
              <a:rPr lang="ru-RU" dirty="0" smtClean="0">
                <a:latin typeface="Times New Roman" pitchFamily="18" charset="0"/>
              </a:rPr>
              <a:t>Что придает современность уроку?</a:t>
            </a:r>
          </a:p>
          <a:p>
            <a:r>
              <a:rPr lang="ru-RU" dirty="0" smtClean="0">
                <a:latin typeface="Times New Roman" pitchFamily="18" charset="0"/>
              </a:rPr>
              <a:t>Чем сегодняшний урок  отличается от вчерашнего?</a:t>
            </a:r>
          </a:p>
          <a:p>
            <a:pPr>
              <a:buFont typeface="Arial" pitchFamily="34" charset="0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971550" y="4797425"/>
            <a:ext cx="1800225" cy="1439863"/>
            <a:chOff x="240" y="384"/>
            <a:chExt cx="804" cy="576"/>
          </a:xfrm>
        </p:grpSpPr>
        <p:sp>
          <p:nvSpPr>
            <p:cNvPr id="12296" name="AutoShape 13"/>
            <p:cNvSpPr>
              <a:spLocks noChangeArrowheads="1"/>
            </p:cNvSpPr>
            <p:nvPr/>
          </p:nvSpPr>
          <p:spPr bwMode="auto">
            <a:xfrm flipH="1">
              <a:off x="903" y="640"/>
              <a:ext cx="85" cy="95"/>
            </a:xfrm>
            <a:custGeom>
              <a:avLst/>
              <a:gdLst>
                <a:gd name="T0" fmla="*/ 0 w 200"/>
                <a:gd name="T1" fmla="*/ 27 h 238"/>
                <a:gd name="T2" fmla="*/ 9 w 200"/>
                <a:gd name="T3" fmla="*/ 38 h 238"/>
                <a:gd name="T4" fmla="*/ 36 w 200"/>
                <a:gd name="T5" fmla="*/ 7 h 238"/>
                <a:gd name="T6" fmla="*/ 29 w 200"/>
                <a:gd name="T7" fmla="*/ 0 h 238"/>
                <a:gd name="T8" fmla="*/ 28 w 200"/>
                <a:gd name="T9" fmla="*/ 0 h 238"/>
                <a:gd name="T10" fmla="*/ 24 w 200"/>
                <a:gd name="T11" fmla="*/ 2 h 238"/>
                <a:gd name="T12" fmla="*/ 19 w 200"/>
                <a:gd name="T13" fmla="*/ 4 h 238"/>
                <a:gd name="T14" fmla="*/ 14 w 200"/>
                <a:gd name="T15" fmla="*/ 7 h 238"/>
                <a:gd name="T16" fmla="*/ 9 w 200"/>
                <a:gd name="T17" fmla="*/ 11 h 238"/>
                <a:gd name="T18" fmla="*/ 4 w 200"/>
                <a:gd name="T19" fmla="*/ 16 h 238"/>
                <a:gd name="T20" fmla="*/ 0 w 200"/>
                <a:gd name="T21" fmla="*/ 21 h 238"/>
                <a:gd name="T22" fmla="*/ 0 w 200"/>
                <a:gd name="T23" fmla="*/ 27 h 2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"/>
                <a:gd name="T37" fmla="*/ 0 h 238"/>
                <a:gd name="T38" fmla="*/ 200 w 200"/>
                <a:gd name="T39" fmla="*/ 238 h 2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14"/>
            <p:cNvSpPr>
              <a:spLocks noChangeArrowheads="1"/>
            </p:cNvSpPr>
            <p:nvPr/>
          </p:nvSpPr>
          <p:spPr bwMode="auto">
            <a:xfrm flipH="1">
              <a:off x="395" y="829"/>
              <a:ext cx="640" cy="121"/>
            </a:xfrm>
            <a:custGeom>
              <a:avLst/>
              <a:gdLst>
                <a:gd name="T0" fmla="*/ 269 w 1510"/>
                <a:gd name="T1" fmla="*/ 49 h 300"/>
                <a:gd name="T2" fmla="*/ 261 w 1510"/>
                <a:gd name="T3" fmla="*/ 48 h 300"/>
                <a:gd name="T4" fmla="*/ 248 w 1510"/>
                <a:gd name="T5" fmla="*/ 46 h 300"/>
                <a:gd name="T6" fmla="*/ 231 w 1510"/>
                <a:gd name="T7" fmla="*/ 45 h 300"/>
                <a:gd name="T8" fmla="*/ 213 w 1510"/>
                <a:gd name="T9" fmla="*/ 43 h 300"/>
                <a:gd name="T10" fmla="*/ 193 w 1510"/>
                <a:gd name="T11" fmla="*/ 41 h 300"/>
                <a:gd name="T12" fmla="*/ 175 w 1510"/>
                <a:gd name="T13" fmla="*/ 40 h 300"/>
                <a:gd name="T14" fmla="*/ 159 w 1510"/>
                <a:gd name="T15" fmla="*/ 39 h 300"/>
                <a:gd name="T16" fmla="*/ 150 w 1510"/>
                <a:gd name="T17" fmla="*/ 41 h 300"/>
                <a:gd name="T18" fmla="*/ 145 w 1510"/>
                <a:gd name="T19" fmla="*/ 45 h 300"/>
                <a:gd name="T20" fmla="*/ 141 w 1510"/>
                <a:gd name="T21" fmla="*/ 48 h 300"/>
                <a:gd name="T22" fmla="*/ 136 w 1510"/>
                <a:gd name="T23" fmla="*/ 48 h 300"/>
                <a:gd name="T24" fmla="*/ 131 w 1510"/>
                <a:gd name="T25" fmla="*/ 48 h 300"/>
                <a:gd name="T26" fmla="*/ 126 w 1510"/>
                <a:gd name="T27" fmla="*/ 46 h 300"/>
                <a:gd name="T28" fmla="*/ 122 w 1510"/>
                <a:gd name="T29" fmla="*/ 43 h 300"/>
                <a:gd name="T30" fmla="*/ 118 w 1510"/>
                <a:gd name="T31" fmla="*/ 38 h 300"/>
                <a:gd name="T32" fmla="*/ 0 w 1510"/>
                <a:gd name="T33" fmla="*/ 40 h 300"/>
                <a:gd name="T34" fmla="*/ 7 w 1510"/>
                <a:gd name="T35" fmla="*/ 22 h 300"/>
                <a:gd name="T36" fmla="*/ 9 w 1510"/>
                <a:gd name="T37" fmla="*/ 12 h 300"/>
                <a:gd name="T38" fmla="*/ 8 w 1510"/>
                <a:gd name="T39" fmla="*/ 4 h 300"/>
                <a:gd name="T40" fmla="*/ 14 w 1510"/>
                <a:gd name="T41" fmla="*/ 0 h 300"/>
                <a:gd name="T42" fmla="*/ 20 w 1510"/>
                <a:gd name="T43" fmla="*/ 0 h 300"/>
                <a:gd name="T44" fmla="*/ 28 w 1510"/>
                <a:gd name="T45" fmla="*/ 0 h 300"/>
                <a:gd name="T46" fmla="*/ 36 w 1510"/>
                <a:gd name="T47" fmla="*/ 0 h 300"/>
                <a:gd name="T48" fmla="*/ 45 w 1510"/>
                <a:gd name="T49" fmla="*/ 0 h 300"/>
                <a:gd name="T50" fmla="*/ 54 w 1510"/>
                <a:gd name="T51" fmla="*/ 0 h 300"/>
                <a:gd name="T52" fmla="*/ 62 w 1510"/>
                <a:gd name="T53" fmla="*/ 1 h 300"/>
                <a:gd name="T54" fmla="*/ 69 w 1510"/>
                <a:gd name="T55" fmla="*/ 1 h 300"/>
                <a:gd name="T56" fmla="*/ 75 w 1510"/>
                <a:gd name="T57" fmla="*/ 1 h 300"/>
                <a:gd name="T58" fmla="*/ 81 w 1510"/>
                <a:gd name="T59" fmla="*/ 1 h 300"/>
                <a:gd name="T60" fmla="*/ 89 w 1510"/>
                <a:gd name="T61" fmla="*/ 1 h 300"/>
                <a:gd name="T62" fmla="*/ 97 w 1510"/>
                <a:gd name="T63" fmla="*/ 1 h 300"/>
                <a:gd name="T64" fmla="*/ 106 w 1510"/>
                <a:gd name="T65" fmla="*/ 2 h 300"/>
                <a:gd name="T66" fmla="*/ 114 w 1510"/>
                <a:gd name="T67" fmla="*/ 3 h 300"/>
                <a:gd name="T68" fmla="*/ 123 w 1510"/>
                <a:gd name="T69" fmla="*/ 5 h 300"/>
                <a:gd name="T70" fmla="*/ 130 w 1510"/>
                <a:gd name="T71" fmla="*/ 8 h 300"/>
                <a:gd name="T72" fmla="*/ 140 w 1510"/>
                <a:gd name="T73" fmla="*/ 8 h 300"/>
                <a:gd name="T74" fmla="*/ 152 w 1510"/>
                <a:gd name="T75" fmla="*/ 3 h 300"/>
                <a:gd name="T76" fmla="*/ 163 w 1510"/>
                <a:gd name="T77" fmla="*/ 1 h 300"/>
                <a:gd name="T78" fmla="*/ 172 w 1510"/>
                <a:gd name="T79" fmla="*/ 0 h 300"/>
                <a:gd name="T80" fmla="*/ 179 w 1510"/>
                <a:gd name="T81" fmla="*/ 0 h 300"/>
                <a:gd name="T82" fmla="*/ 186 w 1510"/>
                <a:gd name="T83" fmla="*/ 1 h 300"/>
                <a:gd name="T84" fmla="*/ 192 w 1510"/>
                <a:gd name="T85" fmla="*/ 3 h 300"/>
                <a:gd name="T86" fmla="*/ 198 w 1510"/>
                <a:gd name="T87" fmla="*/ 4 h 300"/>
                <a:gd name="T88" fmla="*/ 203 w 1510"/>
                <a:gd name="T89" fmla="*/ 6 h 300"/>
                <a:gd name="T90" fmla="*/ 209 w 1510"/>
                <a:gd name="T91" fmla="*/ 8 h 300"/>
                <a:gd name="T92" fmla="*/ 214 w 1510"/>
                <a:gd name="T93" fmla="*/ 9 h 300"/>
                <a:gd name="T94" fmla="*/ 220 w 1510"/>
                <a:gd name="T95" fmla="*/ 10 h 300"/>
                <a:gd name="T96" fmla="*/ 226 w 1510"/>
                <a:gd name="T97" fmla="*/ 12 h 300"/>
                <a:gd name="T98" fmla="*/ 231 w 1510"/>
                <a:gd name="T99" fmla="*/ 12 h 300"/>
                <a:gd name="T100" fmla="*/ 236 w 1510"/>
                <a:gd name="T101" fmla="*/ 13 h 300"/>
                <a:gd name="T102" fmla="*/ 240 w 1510"/>
                <a:gd name="T103" fmla="*/ 13 h 300"/>
                <a:gd name="T104" fmla="*/ 244 w 1510"/>
                <a:gd name="T105" fmla="*/ 13 h 300"/>
                <a:gd name="T106" fmla="*/ 252 w 1510"/>
                <a:gd name="T107" fmla="*/ 10 h 300"/>
                <a:gd name="T108" fmla="*/ 260 w 1510"/>
                <a:gd name="T109" fmla="*/ 9 h 300"/>
                <a:gd name="T110" fmla="*/ 267 w 1510"/>
                <a:gd name="T111" fmla="*/ 9 h 300"/>
                <a:gd name="T112" fmla="*/ 269 w 1510"/>
                <a:gd name="T113" fmla="*/ 19 h 300"/>
                <a:gd name="T114" fmla="*/ 271 w 1510"/>
                <a:gd name="T115" fmla="*/ 42 h 3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0"/>
                <a:gd name="T175" fmla="*/ 0 h 300"/>
                <a:gd name="T176" fmla="*/ 1510 w 1510"/>
                <a:gd name="T177" fmla="*/ 300 h 3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AutoShape 15"/>
            <p:cNvSpPr>
              <a:spLocks noChangeArrowheads="1"/>
            </p:cNvSpPr>
            <p:nvPr/>
          </p:nvSpPr>
          <p:spPr bwMode="auto">
            <a:xfrm flipH="1">
              <a:off x="240" y="384"/>
              <a:ext cx="805" cy="577"/>
            </a:xfrm>
            <a:custGeom>
              <a:avLst/>
              <a:gdLst>
                <a:gd name="T0" fmla="*/ 318 w 1896"/>
                <a:gd name="T1" fmla="*/ 83 h 1441"/>
                <a:gd name="T2" fmla="*/ 304 w 1896"/>
                <a:gd name="T3" fmla="*/ 79 h 1441"/>
                <a:gd name="T4" fmla="*/ 298 w 1896"/>
                <a:gd name="T5" fmla="*/ 49 h 1441"/>
                <a:gd name="T6" fmla="*/ 291 w 1896"/>
                <a:gd name="T7" fmla="*/ 32 h 1441"/>
                <a:gd name="T8" fmla="*/ 279 w 1896"/>
                <a:gd name="T9" fmla="*/ 16 h 1441"/>
                <a:gd name="T10" fmla="*/ 262 w 1896"/>
                <a:gd name="T11" fmla="*/ 5 h 1441"/>
                <a:gd name="T12" fmla="*/ 208 w 1896"/>
                <a:gd name="T13" fmla="*/ 6 h 1441"/>
                <a:gd name="T14" fmla="*/ 166 w 1896"/>
                <a:gd name="T15" fmla="*/ 23 h 1441"/>
                <a:gd name="T16" fmla="*/ 151 w 1896"/>
                <a:gd name="T17" fmla="*/ 7 h 1441"/>
                <a:gd name="T18" fmla="*/ 123 w 1896"/>
                <a:gd name="T19" fmla="*/ 0 h 1441"/>
                <a:gd name="T20" fmla="*/ 90 w 1896"/>
                <a:gd name="T21" fmla="*/ 5 h 1441"/>
                <a:gd name="T22" fmla="*/ 62 w 1896"/>
                <a:gd name="T23" fmla="*/ 25 h 1441"/>
                <a:gd name="T24" fmla="*/ 59 w 1896"/>
                <a:gd name="T25" fmla="*/ 52 h 1441"/>
                <a:gd name="T26" fmla="*/ 42 w 1896"/>
                <a:gd name="T27" fmla="*/ 70 h 1441"/>
                <a:gd name="T28" fmla="*/ 20 w 1896"/>
                <a:gd name="T29" fmla="*/ 80 h 1441"/>
                <a:gd name="T30" fmla="*/ 3 w 1896"/>
                <a:gd name="T31" fmla="*/ 100 h 1441"/>
                <a:gd name="T32" fmla="*/ 25 w 1896"/>
                <a:gd name="T33" fmla="*/ 132 h 1441"/>
                <a:gd name="T34" fmla="*/ 35 w 1896"/>
                <a:gd name="T35" fmla="*/ 113 h 1441"/>
                <a:gd name="T36" fmla="*/ 54 w 1896"/>
                <a:gd name="T37" fmla="*/ 107 h 1441"/>
                <a:gd name="T38" fmla="*/ 39 w 1896"/>
                <a:gd name="T39" fmla="*/ 119 h 1441"/>
                <a:gd name="T40" fmla="*/ 32 w 1896"/>
                <a:gd name="T41" fmla="*/ 152 h 1441"/>
                <a:gd name="T42" fmla="*/ 11 w 1896"/>
                <a:gd name="T43" fmla="*/ 177 h 1441"/>
                <a:gd name="T44" fmla="*/ 10 w 1896"/>
                <a:gd name="T45" fmla="*/ 192 h 1441"/>
                <a:gd name="T46" fmla="*/ 11 w 1896"/>
                <a:gd name="T47" fmla="*/ 200 h 1441"/>
                <a:gd name="T48" fmla="*/ 66 w 1896"/>
                <a:gd name="T49" fmla="*/ 203 h 1441"/>
                <a:gd name="T50" fmla="*/ 98 w 1896"/>
                <a:gd name="T51" fmla="*/ 200 h 1441"/>
                <a:gd name="T52" fmla="*/ 47 w 1896"/>
                <a:gd name="T53" fmla="*/ 202 h 1441"/>
                <a:gd name="T54" fmla="*/ 17 w 1896"/>
                <a:gd name="T55" fmla="*/ 195 h 1441"/>
                <a:gd name="T56" fmla="*/ 71 w 1896"/>
                <a:gd name="T57" fmla="*/ 195 h 1441"/>
                <a:gd name="T58" fmla="*/ 104 w 1896"/>
                <a:gd name="T59" fmla="*/ 194 h 1441"/>
                <a:gd name="T60" fmla="*/ 50 w 1896"/>
                <a:gd name="T61" fmla="*/ 194 h 1441"/>
                <a:gd name="T62" fmla="*/ 28 w 1896"/>
                <a:gd name="T63" fmla="*/ 188 h 1441"/>
                <a:gd name="T64" fmla="*/ 80 w 1896"/>
                <a:gd name="T65" fmla="*/ 189 h 1441"/>
                <a:gd name="T66" fmla="*/ 116 w 1896"/>
                <a:gd name="T67" fmla="*/ 191 h 1441"/>
                <a:gd name="T68" fmla="*/ 89 w 1896"/>
                <a:gd name="T69" fmla="*/ 186 h 1441"/>
                <a:gd name="T70" fmla="*/ 28 w 1896"/>
                <a:gd name="T71" fmla="*/ 187 h 1441"/>
                <a:gd name="T72" fmla="*/ 38 w 1896"/>
                <a:gd name="T73" fmla="*/ 182 h 1441"/>
                <a:gd name="T74" fmla="*/ 96 w 1896"/>
                <a:gd name="T75" fmla="*/ 181 h 1441"/>
                <a:gd name="T76" fmla="*/ 136 w 1896"/>
                <a:gd name="T77" fmla="*/ 191 h 1441"/>
                <a:gd name="T78" fmla="*/ 182 w 1896"/>
                <a:gd name="T79" fmla="*/ 182 h 1441"/>
                <a:gd name="T80" fmla="*/ 242 w 1896"/>
                <a:gd name="T81" fmla="*/ 192 h 1441"/>
                <a:gd name="T82" fmla="*/ 271 w 1896"/>
                <a:gd name="T83" fmla="*/ 189 h 1441"/>
                <a:gd name="T84" fmla="*/ 237 w 1896"/>
                <a:gd name="T85" fmla="*/ 221 h 1441"/>
                <a:gd name="T86" fmla="*/ 171 w 1896"/>
                <a:gd name="T87" fmla="*/ 213 h 1441"/>
                <a:gd name="T88" fmla="*/ 144 w 1896"/>
                <a:gd name="T89" fmla="*/ 224 h 1441"/>
                <a:gd name="T90" fmla="*/ 126 w 1896"/>
                <a:gd name="T91" fmla="*/ 216 h 1441"/>
                <a:gd name="T92" fmla="*/ 87 w 1896"/>
                <a:gd name="T93" fmla="*/ 211 h 1441"/>
                <a:gd name="T94" fmla="*/ 28 w 1896"/>
                <a:gd name="T95" fmla="*/ 215 h 1441"/>
                <a:gd name="T96" fmla="*/ 21 w 1896"/>
                <a:gd name="T97" fmla="*/ 210 h 1441"/>
                <a:gd name="T98" fmla="*/ 12 w 1896"/>
                <a:gd name="T99" fmla="*/ 207 h 1441"/>
                <a:gd name="T100" fmla="*/ 0 w 1896"/>
                <a:gd name="T101" fmla="*/ 221 h 1441"/>
                <a:gd name="T102" fmla="*/ 32 w 1896"/>
                <a:gd name="T103" fmla="*/ 223 h 1441"/>
                <a:gd name="T104" fmla="*/ 108 w 1896"/>
                <a:gd name="T105" fmla="*/ 217 h 1441"/>
                <a:gd name="T106" fmla="*/ 130 w 1896"/>
                <a:gd name="T107" fmla="*/ 225 h 1441"/>
                <a:gd name="T108" fmla="*/ 157 w 1896"/>
                <a:gd name="T109" fmla="*/ 220 h 1441"/>
                <a:gd name="T110" fmla="*/ 220 w 1896"/>
                <a:gd name="T111" fmla="*/ 225 h 1441"/>
                <a:gd name="T112" fmla="*/ 289 w 1896"/>
                <a:gd name="T113" fmla="*/ 225 h 1441"/>
                <a:gd name="T114" fmla="*/ 328 w 1896"/>
                <a:gd name="T115" fmla="*/ 125 h 14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96"/>
                <a:gd name="T175" fmla="*/ 0 h 1441"/>
                <a:gd name="T176" fmla="*/ 1896 w 1896"/>
                <a:gd name="T177" fmla="*/ 1441 h 14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AutoShape 16"/>
            <p:cNvSpPr>
              <a:spLocks noChangeArrowheads="1"/>
            </p:cNvSpPr>
            <p:nvPr/>
          </p:nvSpPr>
          <p:spPr bwMode="auto">
            <a:xfrm flipH="1">
              <a:off x="269" y="617"/>
              <a:ext cx="137" cy="298"/>
            </a:xfrm>
            <a:custGeom>
              <a:avLst/>
              <a:gdLst>
                <a:gd name="T0" fmla="*/ 52 w 321"/>
                <a:gd name="T1" fmla="*/ 48 h 744"/>
                <a:gd name="T2" fmla="*/ 42 w 321"/>
                <a:gd name="T3" fmla="*/ 65 h 744"/>
                <a:gd name="T4" fmla="*/ 31 w 321"/>
                <a:gd name="T5" fmla="*/ 85 h 744"/>
                <a:gd name="T6" fmla="*/ 21 w 321"/>
                <a:gd name="T7" fmla="*/ 101 h 744"/>
                <a:gd name="T8" fmla="*/ 15 w 321"/>
                <a:gd name="T9" fmla="*/ 113 h 744"/>
                <a:gd name="T10" fmla="*/ 12 w 321"/>
                <a:gd name="T11" fmla="*/ 117 h 744"/>
                <a:gd name="T12" fmla="*/ 9 w 321"/>
                <a:gd name="T13" fmla="*/ 119 h 744"/>
                <a:gd name="T14" fmla="*/ 15 w 321"/>
                <a:gd name="T15" fmla="*/ 108 h 744"/>
                <a:gd name="T16" fmla="*/ 22 w 321"/>
                <a:gd name="T17" fmla="*/ 95 h 744"/>
                <a:gd name="T18" fmla="*/ 28 w 321"/>
                <a:gd name="T19" fmla="*/ 85 h 744"/>
                <a:gd name="T20" fmla="*/ 33 w 321"/>
                <a:gd name="T21" fmla="*/ 76 h 744"/>
                <a:gd name="T22" fmla="*/ 36 w 321"/>
                <a:gd name="T23" fmla="*/ 68 h 744"/>
                <a:gd name="T24" fmla="*/ 29 w 321"/>
                <a:gd name="T25" fmla="*/ 78 h 744"/>
                <a:gd name="T26" fmla="*/ 19 w 321"/>
                <a:gd name="T27" fmla="*/ 94 h 744"/>
                <a:gd name="T28" fmla="*/ 9 w 321"/>
                <a:gd name="T29" fmla="*/ 111 h 744"/>
                <a:gd name="T30" fmla="*/ 7 w 321"/>
                <a:gd name="T31" fmla="*/ 111 h 744"/>
                <a:gd name="T32" fmla="*/ 16 w 321"/>
                <a:gd name="T33" fmla="*/ 94 h 744"/>
                <a:gd name="T34" fmla="*/ 26 w 321"/>
                <a:gd name="T35" fmla="*/ 77 h 744"/>
                <a:gd name="T36" fmla="*/ 30 w 321"/>
                <a:gd name="T37" fmla="*/ 69 h 744"/>
                <a:gd name="T38" fmla="*/ 35 w 321"/>
                <a:gd name="T39" fmla="*/ 61 h 744"/>
                <a:gd name="T40" fmla="*/ 38 w 321"/>
                <a:gd name="T41" fmla="*/ 52 h 744"/>
                <a:gd name="T42" fmla="*/ 33 w 321"/>
                <a:gd name="T43" fmla="*/ 62 h 744"/>
                <a:gd name="T44" fmla="*/ 26 w 321"/>
                <a:gd name="T45" fmla="*/ 73 h 744"/>
                <a:gd name="T46" fmla="*/ 18 w 321"/>
                <a:gd name="T47" fmla="*/ 85 h 744"/>
                <a:gd name="T48" fmla="*/ 11 w 321"/>
                <a:gd name="T49" fmla="*/ 97 h 744"/>
                <a:gd name="T50" fmla="*/ 6 w 321"/>
                <a:gd name="T51" fmla="*/ 106 h 744"/>
                <a:gd name="T52" fmla="*/ 4 w 321"/>
                <a:gd name="T53" fmla="*/ 109 h 744"/>
                <a:gd name="T54" fmla="*/ 6 w 321"/>
                <a:gd name="T55" fmla="*/ 103 h 744"/>
                <a:gd name="T56" fmla="*/ 12 w 321"/>
                <a:gd name="T57" fmla="*/ 91 h 744"/>
                <a:gd name="T58" fmla="*/ 18 w 321"/>
                <a:gd name="T59" fmla="*/ 80 h 744"/>
                <a:gd name="T60" fmla="*/ 25 w 321"/>
                <a:gd name="T61" fmla="*/ 69 h 744"/>
                <a:gd name="T62" fmla="*/ 31 w 321"/>
                <a:gd name="T63" fmla="*/ 56 h 744"/>
                <a:gd name="T64" fmla="*/ 36 w 321"/>
                <a:gd name="T65" fmla="*/ 44 h 744"/>
                <a:gd name="T66" fmla="*/ 31 w 321"/>
                <a:gd name="T67" fmla="*/ 54 h 744"/>
                <a:gd name="T68" fmla="*/ 25 w 321"/>
                <a:gd name="T69" fmla="*/ 64 h 744"/>
                <a:gd name="T70" fmla="*/ 19 w 321"/>
                <a:gd name="T71" fmla="*/ 75 h 744"/>
                <a:gd name="T72" fmla="*/ 12 w 321"/>
                <a:gd name="T73" fmla="*/ 85 h 744"/>
                <a:gd name="T74" fmla="*/ 6 w 321"/>
                <a:gd name="T75" fmla="*/ 96 h 744"/>
                <a:gd name="T76" fmla="*/ 3 w 321"/>
                <a:gd name="T77" fmla="*/ 94 h 744"/>
                <a:gd name="T78" fmla="*/ 0 w 321"/>
                <a:gd name="T79" fmla="*/ 92 h 744"/>
                <a:gd name="T80" fmla="*/ 6 w 321"/>
                <a:gd name="T81" fmla="*/ 80 h 744"/>
                <a:gd name="T82" fmla="*/ 17 w 321"/>
                <a:gd name="T83" fmla="*/ 60 h 744"/>
                <a:gd name="T84" fmla="*/ 27 w 321"/>
                <a:gd name="T85" fmla="*/ 40 h 744"/>
                <a:gd name="T86" fmla="*/ 37 w 321"/>
                <a:gd name="T87" fmla="*/ 22 h 744"/>
                <a:gd name="T88" fmla="*/ 45 w 321"/>
                <a:gd name="T89" fmla="*/ 6 h 744"/>
                <a:gd name="T90" fmla="*/ 49 w 321"/>
                <a:gd name="T91" fmla="*/ 4 h 744"/>
                <a:gd name="T92" fmla="*/ 50 w 321"/>
                <a:gd name="T93" fmla="*/ 20 h 744"/>
                <a:gd name="T94" fmla="*/ 55 w 321"/>
                <a:gd name="T95" fmla="*/ 35 h 7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1"/>
                <a:gd name="T145" fmla="*/ 0 h 744"/>
                <a:gd name="T146" fmla="*/ 321 w 321"/>
                <a:gd name="T147" fmla="*/ 744 h 7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AutoShape 17"/>
            <p:cNvSpPr>
              <a:spLocks noChangeArrowheads="1"/>
            </p:cNvSpPr>
            <p:nvPr/>
          </p:nvSpPr>
          <p:spPr bwMode="auto">
            <a:xfrm flipH="1">
              <a:off x="651" y="395"/>
              <a:ext cx="252" cy="186"/>
            </a:xfrm>
            <a:custGeom>
              <a:avLst/>
              <a:gdLst>
                <a:gd name="T0" fmla="*/ 98 w 595"/>
                <a:gd name="T1" fmla="*/ 18 h 466"/>
                <a:gd name="T2" fmla="*/ 100 w 595"/>
                <a:gd name="T3" fmla="*/ 21 h 466"/>
                <a:gd name="T4" fmla="*/ 102 w 595"/>
                <a:gd name="T5" fmla="*/ 25 h 466"/>
                <a:gd name="T6" fmla="*/ 105 w 595"/>
                <a:gd name="T7" fmla="*/ 28 h 466"/>
                <a:gd name="T8" fmla="*/ 103 w 595"/>
                <a:gd name="T9" fmla="*/ 34 h 466"/>
                <a:gd name="T10" fmla="*/ 97 w 595"/>
                <a:gd name="T11" fmla="*/ 43 h 466"/>
                <a:gd name="T12" fmla="*/ 89 w 595"/>
                <a:gd name="T13" fmla="*/ 51 h 466"/>
                <a:gd name="T14" fmla="*/ 82 w 595"/>
                <a:gd name="T15" fmla="*/ 59 h 466"/>
                <a:gd name="T16" fmla="*/ 76 w 595"/>
                <a:gd name="T17" fmla="*/ 62 h 466"/>
                <a:gd name="T18" fmla="*/ 72 w 595"/>
                <a:gd name="T19" fmla="*/ 60 h 466"/>
                <a:gd name="T20" fmla="*/ 68 w 595"/>
                <a:gd name="T21" fmla="*/ 57 h 466"/>
                <a:gd name="T22" fmla="*/ 62 w 595"/>
                <a:gd name="T23" fmla="*/ 57 h 466"/>
                <a:gd name="T24" fmla="*/ 56 w 595"/>
                <a:gd name="T25" fmla="*/ 57 h 466"/>
                <a:gd name="T26" fmla="*/ 51 w 595"/>
                <a:gd name="T27" fmla="*/ 60 h 466"/>
                <a:gd name="T28" fmla="*/ 48 w 595"/>
                <a:gd name="T29" fmla="*/ 65 h 466"/>
                <a:gd name="T30" fmla="*/ 47 w 595"/>
                <a:gd name="T31" fmla="*/ 70 h 466"/>
                <a:gd name="T32" fmla="*/ 46 w 595"/>
                <a:gd name="T33" fmla="*/ 73 h 466"/>
                <a:gd name="T34" fmla="*/ 44 w 595"/>
                <a:gd name="T35" fmla="*/ 73 h 466"/>
                <a:gd name="T36" fmla="*/ 42 w 595"/>
                <a:gd name="T37" fmla="*/ 74 h 466"/>
                <a:gd name="T38" fmla="*/ 40 w 595"/>
                <a:gd name="T39" fmla="*/ 74 h 466"/>
                <a:gd name="T40" fmla="*/ 37 w 595"/>
                <a:gd name="T41" fmla="*/ 72 h 466"/>
                <a:gd name="T42" fmla="*/ 32 w 595"/>
                <a:gd name="T43" fmla="*/ 69 h 466"/>
                <a:gd name="T44" fmla="*/ 26 w 595"/>
                <a:gd name="T45" fmla="*/ 66 h 466"/>
                <a:gd name="T46" fmla="*/ 19 w 595"/>
                <a:gd name="T47" fmla="*/ 66 h 466"/>
                <a:gd name="T48" fmla="*/ 14 w 595"/>
                <a:gd name="T49" fmla="*/ 68 h 466"/>
                <a:gd name="T50" fmla="*/ 10 w 595"/>
                <a:gd name="T51" fmla="*/ 69 h 466"/>
                <a:gd name="T52" fmla="*/ 6 w 595"/>
                <a:gd name="T53" fmla="*/ 69 h 466"/>
                <a:gd name="T54" fmla="*/ 3 w 595"/>
                <a:gd name="T55" fmla="*/ 67 h 466"/>
                <a:gd name="T56" fmla="*/ 3 w 595"/>
                <a:gd name="T57" fmla="*/ 51 h 466"/>
                <a:gd name="T58" fmla="*/ 7 w 595"/>
                <a:gd name="T59" fmla="*/ 53 h 466"/>
                <a:gd name="T60" fmla="*/ 11 w 595"/>
                <a:gd name="T61" fmla="*/ 56 h 466"/>
                <a:gd name="T62" fmla="*/ 16 w 595"/>
                <a:gd name="T63" fmla="*/ 58 h 466"/>
                <a:gd name="T64" fmla="*/ 20 w 595"/>
                <a:gd name="T65" fmla="*/ 58 h 466"/>
                <a:gd name="T66" fmla="*/ 15 w 595"/>
                <a:gd name="T67" fmla="*/ 54 h 466"/>
                <a:gd name="T68" fmla="*/ 9 w 595"/>
                <a:gd name="T69" fmla="*/ 50 h 466"/>
                <a:gd name="T70" fmla="*/ 4 w 595"/>
                <a:gd name="T71" fmla="*/ 46 h 466"/>
                <a:gd name="T72" fmla="*/ 0 w 595"/>
                <a:gd name="T73" fmla="*/ 40 h 466"/>
                <a:gd name="T74" fmla="*/ 2 w 595"/>
                <a:gd name="T75" fmla="*/ 31 h 466"/>
                <a:gd name="T76" fmla="*/ 6 w 595"/>
                <a:gd name="T77" fmla="*/ 24 h 466"/>
                <a:gd name="T78" fmla="*/ 12 w 595"/>
                <a:gd name="T79" fmla="*/ 17 h 466"/>
                <a:gd name="T80" fmla="*/ 21 w 595"/>
                <a:gd name="T81" fmla="*/ 10 h 466"/>
                <a:gd name="T82" fmla="*/ 27 w 595"/>
                <a:gd name="T83" fmla="*/ 6 h 466"/>
                <a:gd name="T84" fmla="*/ 34 w 595"/>
                <a:gd name="T85" fmla="*/ 3 h 466"/>
                <a:gd name="T86" fmla="*/ 42 w 595"/>
                <a:gd name="T87" fmla="*/ 1 h 466"/>
                <a:gd name="T88" fmla="*/ 50 w 595"/>
                <a:gd name="T89" fmla="*/ 0 h 466"/>
                <a:gd name="T90" fmla="*/ 58 w 595"/>
                <a:gd name="T91" fmla="*/ 0 h 466"/>
                <a:gd name="T92" fmla="*/ 66 w 595"/>
                <a:gd name="T93" fmla="*/ 1 h 466"/>
                <a:gd name="T94" fmla="*/ 73 w 595"/>
                <a:gd name="T95" fmla="*/ 2 h 466"/>
                <a:gd name="T96" fmla="*/ 80 w 595"/>
                <a:gd name="T97" fmla="*/ 3 h 466"/>
                <a:gd name="T98" fmla="*/ 86 w 595"/>
                <a:gd name="T99" fmla="*/ 5 h 466"/>
                <a:gd name="T100" fmla="*/ 91 w 595"/>
                <a:gd name="T101" fmla="*/ 8 h 466"/>
                <a:gd name="T102" fmla="*/ 94 w 595"/>
                <a:gd name="T103" fmla="*/ 12 h 466"/>
                <a:gd name="T104" fmla="*/ 97 w 595"/>
                <a:gd name="T105" fmla="*/ 16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95"/>
                <a:gd name="T160" fmla="*/ 0 h 466"/>
                <a:gd name="T161" fmla="*/ 595 w 595"/>
                <a:gd name="T162" fmla="*/ 466 h 4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AutoShape 18"/>
            <p:cNvSpPr>
              <a:spLocks noChangeArrowheads="1"/>
            </p:cNvSpPr>
            <p:nvPr/>
          </p:nvSpPr>
          <p:spPr bwMode="auto">
            <a:xfrm flipH="1">
              <a:off x="764" y="401"/>
              <a:ext cx="52" cy="110"/>
            </a:xfrm>
            <a:custGeom>
              <a:avLst/>
              <a:gdLst>
                <a:gd name="T0" fmla="*/ 18 w 121"/>
                <a:gd name="T1" fmla="*/ 0 h 274"/>
                <a:gd name="T2" fmla="*/ 18 w 121"/>
                <a:gd name="T3" fmla="*/ 1 h 274"/>
                <a:gd name="T4" fmla="*/ 17 w 121"/>
                <a:gd name="T5" fmla="*/ 2 h 274"/>
                <a:gd name="T6" fmla="*/ 16 w 121"/>
                <a:gd name="T7" fmla="*/ 4 h 274"/>
                <a:gd name="T8" fmla="*/ 15 w 121"/>
                <a:gd name="T9" fmla="*/ 4 h 274"/>
                <a:gd name="T10" fmla="*/ 15 w 121"/>
                <a:gd name="T11" fmla="*/ 5 h 274"/>
                <a:gd name="T12" fmla="*/ 14 w 121"/>
                <a:gd name="T13" fmla="*/ 6 h 274"/>
                <a:gd name="T14" fmla="*/ 14 w 121"/>
                <a:gd name="T15" fmla="*/ 7 h 274"/>
                <a:gd name="T16" fmla="*/ 15 w 121"/>
                <a:gd name="T17" fmla="*/ 8 h 274"/>
                <a:gd name="T18" fmla="*/ 22 w 121"/>
                <a:gd name="T19" fmla="*/ 2 h 274"/>
                <a:gd name="T20" fmla="*/ 21 w 121"/>
                <a:gd name="T21" fmla="*/ 4 h 274"/>
                <a:gd name="T22" fmla="*/ 21 w 121"/>
                <a:gd name="T23" fmla="*/ 5 h 274"/>
                <a:gd name="T24" fmla="*/ 19 w 121"/>
                <a:gd name="T25" fmla="*/ 6 h 274"/>
                <a:gd name="T26" fmla="*/ 18 w 121"/>
                <a:gd name="T27" fmla="*/ 8 h 274"/>
                <a:gd name="T28" fmla="*/ 17 w 121"/>
                <a:gd name="T29" fmla="*/ 9 h 274"/>
                <a:gd name="T30" fmla="*/ 15 w 121"/>
                <a:gd name="T31" fmla="*/ 10 h 274"/>
                <a:gd name="T32" fmla="*/ 14 w 121"/>
                <a:gd name="T33" fmla="*/ 12 h 274"/>
                <a:gd name="T34" fmla="*/ 12 w 121"/>
                <a:gd name="T35" fmla="*/ 13 h 274"/>
                <a:gd name="T36" fmla="*/ 10 w 121"/>
                <a:gd name="T37" fmla="*/ 16 h 274"/>
                <a:gd name="T38" fmla="*/ 9 w 121"/>
                <a:gd name="T39" fmla="*/ 20 h 274"/>
                <a:gd name="T40" fmla="*/ 7 w 121"/>
                <a:gd name="T41" fmla="*/ 23 h 274"/>
                <a:gd name="T42" fmla="*/ 6 w 121"/>
                <a:gd name="T43" fmla="*/ 27 h 274"/>
                <a:gd name="T44" fmla="*/ 5 w 121"/>
                <a:gd name="T45" fmla="*/ 31 h 274"/>
                <a:gd name="T46" fmla="*/ 5 w 121"/>
                <a:gd name="T47" fmla="*/ 35 h 274"/>
                <a:gd name="T48" fmla="*/ 5 w 121"/>
                <a:gd name="T49" fmla="*/ 39 h 274"/>
                <a:gd name="T50" fmla="*/ 5 w 121"/>
                <a:gd name="T51" fmla="*/ 44 h 274"/>
                <a:gd name="T52" fmla="*/ 1 w 121"/>
                <a:gd name="T53" fmla="*/ 37 h 274"/>
                <a:gd name="T54" fmla="*/ 0 w 121"/>
                <a:gd name="T55" fmla="*/ 31 h 274"/>
                <a:gd name="T56" fmla="*/ 0 w 121"/>
                <a:gd name="T57" fmla="*/ 24 h 274"/>
                <a:gd name="T58" fmla="*/ 1 w 121"/>
                <a:gd name="T59" fmla="*/ 18 h 274"/>
                <a:gd name="T60" fmla="*/ 4 w 121"/>
                <a:gd name="T61" fmla="*/ 13 h 274"/>
                <a:gd name="T62" fmla="*/ 7 w 121"/>
                <a:gd name="T63" fmla="*/ 8 h 274"/>
                <a:gd name="T64" fmla="*/ 11 w 121"/>
                <a:gd name="T65" fmla="*/ 4 h 274"/>
                <a:gd name="T66" fmla="*/ 15 w 121"/>
                <a:gd name="T67" fmla="*/ 0 h 274"/>
                <a:gd name="T68" fmla="*/ 18 w 121"/>
                <a:gd name="T69" fmla="*/ 0 h 2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"/>
                <a:gd name="T106" fmla="*/ 0 h 274"/>
                <a:gd name="T107" fmla="*/ 121 w 121"/>
                <a:gd name="T108" fmla="*/ 274 h 2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AutoShape 19"/>
            <p:cNvSpPr>
              <a:spLocks noChangeArrowheads="1"/>
            </p:cNvSpPr>
            <p:nvPr/>
          </p:nvSpPr>
          <p:spPr bwMode="auto">
            <a:xfrm flipH="1">
              <a:off x="705" y="443"/>
              <a:ext cx="46" cy="55"/>
            </a:xfrm>
            <a:custGeom>
              <a:avLst/>
              <a:gdLst>
                <a:gd name="T0" fmla="*/ 1 w 110"/>
                <a:gd name="T1" fmla="*/ 22 h 137"/>
                <a:gd name="T2" fmla="*/ 0 w 110"/>
                <a:gd name="T3" fmla="*/ 21 h 137"/>
                <a:gd name="T4" fmla="*/ 0 w 110"/>
                <a:gd name="T5" fmla="*/ 19 h 137"/>
                <a:gd name="T6" fmla="*/ 1 w 110"/>
                <a:gd name="T7" fmla="*/ 18 h 137"/>
                <a:gd name="T8" fmla="*/ 2 w 110"/>
                <a:gd name="T9" fmla="*/ 16 h 137"/>
                <a:gd name="T10" fmla="*/ 4 w 110"/>
                <a:gd name="T11" fmla="*/ 14 h 137"/>
                <a:gd name="T12" fmla="*/ 6 w 110"/>
                <a:gd name="T13" fmla="*/ 12 h 137"/>
                <a:gd name="T14" fmla="*/ 8 w 110"/>
                <a:gd name="T15" fmla="*/ 10 h 137"/>
                <a:gd name="T16" fmla="*/ 10 w 110"/>
                <a:gd name="T17" fmla="*/ 8 h 137"/>
                <a:gd name="T18" fmla="*/ 13 w 110"/>
                <a:gd name="T19" fmla="*/ 6 h 137"/>
                <a:gd name="T20" fmla="*/ 15 w 110"/>
                <a:gd name="T21" fmla="*/ 4 h 137"/>
                <a:gd name="T22" fmla="*/ 17 w 110"/>
                <a:gd name="T23" fmla="*/ 2 h 137"/>
                <a:gd name="T24" fmla="*/ 19 w 110"/>
                <a:gd name="T25" fmla="*/ 0 h 137"/>
                <a:gd name="T26" fmla="*/ 19 w 110"/>
                <a:gd name="T27" fmla="*/ 3 h 137"/>
                <a:gd name="T28" fmla="*/ 1 w 110"/>
                <a:gd name="T29" fmla="*/ 22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0"/>
                <a:gd name="T46" fmla="*/ 0 h 137"/>
                <a:gd name="T47" fmla="*/ 110 w 110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AutoShape 20"/>
            <p:cNvSpPr>
              <a:spLocks noChangeArrowheads="1"/>
            </p:cNvSpPr>
            <p:nvPr/>
          </p:nvSpPr>
          <p:spPr bwMode="auto">
            <a:xfrm flipH="1">
              <a:off x="686" y="450"/>
              <a:ext cx="42" cy="47"/>
            </a:xfrm>
            <a:custGeom>
              <a:avLst/>
              <a:gdLst>
                <a:gd name="T0" fmla="*/ 0 w 100"/>
                <a:gd name="T1" fmla="*/ 19 h 117"/>
                <a:gd name="T2" fmla="*/ 1 w 100"/>
                <a:gd name="T3" fmla="*/ 16 h 117"/>
                <a:gd name="T4" fmla="*/ 2 w 100"/>
                <a:gd name="T5" fmla="*/ 14 h 117"/>
                <a:gd name="T6" fmla="*/ 4 w 100"/>
                <a:gd name="T7" fmla="*/ 11 h 117"/>
                <a:gd name="T8" fmla="*/ 6 w 100"/>
                <a:gd name="T9" fmla="*/ 8 h 117"/>
                <a:gd name="T10" fmla="*/ 8 w 100"/>
                <a:gd name="T11" fmla="*/ 6 h 117"/>
                <a:gd name="T12" fmla="*/ 11 w 100"/>
                <a:gd name="T13" fmla="*/ 4 h 117"/>
                <a:gd name="T14" fmla="*/ 13 w 100"/>
                <a:gd name="T15" fmla="*/ 2 h 117"/>
                <a:gd name="T16" fmla="*/ 16 w 100"/>
                <a:gd name="T17" fmla="*/ 0 h 117"/>
                <a:gd name="T18" fmla="*/ 18 w 100"/>
                <a:gd name="T19" fmla="*/ 1 h 117"/>
                <a:gd name="T20" fmla="*/ 0 w 100"/>
                <a:gd name="T21" fmla="*/ 19 h 1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7"/>
                <a:gd name="T35" fmla="*/ 100 w 100"/>
                <a:gd name="T36" fmla="*/ 117 h 1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AutoShape 21"/>
            <p:cNvSpPr>
              <a:spLocks noChangeArrowheads="1"/>
            </p:cNvSpPr>
            <p:nvPr/>
          </p:nvSpPr>
          <p:spPr bwMode="auto">
            <a:xfrm flipH="1">
              <a:off x="674" y="460"/>
              <a:ext cx="35" cy="30"/>
            </a:xfrm>
            <a:custGeom>
              <a:avLst/>
              <a:gdLst>
                <a:gd name="T0" fmla="*/ 0 w 82"/>
                <a:gd name="T1" fmla="*/ 12 h 74"/>
                <a:gd name="T2" fmla="*/ 0 w 82"/>
                <a:gd name="T3" fmla="*/ 10 h 74"/>
                <a:gd name="T4" fmla="*/ 1 w 82"/>
                <a:gd name="T5" fmla="*/ 9 h 74"/>
                <a:gd name="T6" fmla="*/ 3 w 82"/>
                <a:gd name="T7" fmla="*/ 7 h 74"/>
                <a:gd name="T8" fmla="*/ 4 w 82"/>
                <a:gd name="T9" fmla="*/ 5 h 74"/>
                <a:gd name="T10" fmla="*/ 6 w 82"/>
                <a:gd name="T11" fmla="*/ 4 h 74"/>
                <a:gd name="T12" fmla="*/ 8 w 82"/>
                <a:gd name="T13" fmla="*/ 2 h 74"/>
                <a:gd name="T14" fmla="*/ 10 w 82"/>
                <a:gd name="T15" fmla="*/ 2 h 74"/>
                <a:gd name="T16" fmla="*/ 12 w 82"/>
                <a:gd name="T17" fmla="*/ 0 h 74"/>
                <a:gd name="T18" fmla="*/ 15 w 82"/>
                <a:gd name="T19" fmla="*/ 0 h 74"/>
                <a:gd name="T20" fmla="*/ 0 w 82"/>
                <a:gd name="T21" fmla="*/ 12 h 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"/>
                <a:gd name="T34" fmla="*/ 0 h 74"/>
                <a:gd name="T35" fmla="*/ 82 w 82"/>
                <a:gd name="T36" fmla="*/ 74 h 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AutoShape 22"/>
            <p:cNvSpPr>
              <a:spLocks noChangeArrowheads="1"/>
            </p:cNvSpPr>
            <p:nvPr/>
          </p:nvSpPr>
          <p:spPr bwMode="auto">
            <a:xfrm flipH="1">
              <a:off x="600" y="460"/>
              <a:ext cx="201" cy="219"/>
            </a:xfrm>
            <a:custGeom>
              <a:avLst/>
              <a:gdLst>
                <a:gd name="T0" fmla="*/ 85 w 475"/>
                <a:gd name="T1" fmla="*/ 7 h 546"/>
                <a:gd name="T2" fmla="*/ 85 w 475"/>
                <a:gd name="T3" fmla="*/ 14 h 546"/>
                <a:gd name="T4" fmla="*/ 82 w 475"/>
                <a:gd name="T5" fmla="*/ 20 h 546"/>
                <a:gd name="T6" fmla="*/ 78 w 475"/>
                <a:gd name="T7" fmla="*/ 26 h 546"/>
                <a:gd name="T8" fmla="*/ 76 w 475"/>
                <a:gd name="T9" fmla="*/ 32 h 546"/>
                <a:gd name="T10" fmla="*/ 69 w 475"/>
                <a:gd name="T11" fmla="*/ 34 h 546"/>
                <a:gd name="T12" fmla="*/ 63 w 475"/>
                <a:gd name="T13" fmla="*/ 35 h 546"/>
                <a:gd name="T14" fmla="*/ 63 w 475"/>
                <a:gd name="T15" fmla="*/ 38 h 546"/>
                <a:gd name="T16" fmla="*/ 68 w 475"/>
                <a:gd name="T17" fmla="*/ 44 h 546"/>
                <a:gd name="T18" fmla="*/ 68 w 475"/>
                <a:gd name="T19" fmla="*/ 51 h 546"/>
                <a:gd name="T20" fmla="*/ 67 w 475"/>
                <a:gd name="T21" fmla="*/ 61 h 546"/>
                <a:gd name="T22" fmla="*/ 64 w 475"/>
                <a:gd name="T23" fmla="*/ 69 h 546"/>
                <a:gd name="T24" fmla="*/ 61 w 475"/>
                <a:gd name="T25" fmla="*/ 75 h 546"/>
                <a:gd name="T26" fmla="*/ 55 w 475"/>
                <a:gd name="T27" fmla="*/ 80 h 546"/>
                <a:gd name="T28" fmla="*/ 49 w 475"/>
                <a:gd name="T29" fmla="*/ 85 h 546"/>
                <a:gd name="T30" fmla="*/ 42 w 475"/>
                <a:gd name="T31" fmla="*/ 87 h 546"/>
                <a:gd name="T32" fmla="*/ 34 w 475"/>
                <a:gd name="T33" fmla="*/ 88 h 546"/>
                <a:gd name="T34" fmla="*/ 27 w 475"/>
                <a:gd name="T35" fmla="*/ 87 h 546"/>
                <a:gd name="T36" fmla="*/ 19 w 475"/>
                <a:gd name="T37" fmla="*/ 85 h 546"/>
                <a:gd name="T38" fmla="*/ 12 w 475"/>
                <a:gd name="T39" fmla="*/ 83 h 546"/>
                <a:gd name="T40" fmla="*/ 10 w 475"/>
                <a:gd name="T41" fmla="*/ 79 h 546"/>
                <a:gd name="T42" fmla="*/ 12 w 475"/>
                <a:gd name="T43" fmla="*/ 76 h 546"/>
                <a:gd name="T44" fmla="*/ 15 w 475"/>
                <a:gd name="T45" fmla="*/ 73 h 546"/>
                <a:gd name="T46" fmla="*/ 17 w 475"/>
                <a:gd name="T47" fmla="*/ 69 h 546"/>
                <a:gd name="T48" fmla="*/ 16 w 475"/>
                <a:gd name="T49" fmla="*/ 65 h 546"/>
                <a:gd name="T50" fmla="*/ 13 w 475"/>
                <a:gd name="T51" fmla="*/ 69 h 546"/>
                <a:gd name="T52" fmla="*/ 11 w 475"/>
                <a:gd name="T53" fmla="*/ 73 h 546"/>
                <a:gd name="T54" fmla="*/ 8 w 475"/>
                <a:gd name="T55" fmla="*/ 76 h 546"/>
                <a:gd name="T56" fmla="*/ 3 w 475"/>
                <a:gd name="T57" fmla="*/ 76 h 546"/>
                <a:gd name="T58" fmla="*/ 2 w 475"/>
                <a:gd name="T59" fmla="*/ 65 h 546"/>
                <a:gd name="T60" fmla="*/ 0 w 475"/>
                <a:gd name="T61" fmla="*/ 55 h 546"/>
                <a:gd name="T62" fmla="*/ 3 w 475"/>
                <a:gd name="T63" fmla="*/ 54 h 546"/>
                <a:gd name="T64" fmla="*/ 6 w 475"/>
                <a:gd name="T65" fmla="*/ 55 h 546"/>
                <a:gd name="T66" fmla="*/ 10 w 475"/>
                <a:gd name="T67" fmla="*/ 59 h 546"/>
                <a:gd name="T68" fmla="*/ 17 w 475"/>
                <a:gd name="T69" fmla="*/ 62 h 546"/>
                <a:gd name="T70" fmla="*/ 25 w 475"/>
                <a:gd name="T71" fmla="*/ 64 h 546"/>
                <a:gd name="T72" fmla="*/ 33 w 475"/>
                <a:gd name="T73" fmla="*/ 62 h 546"/>
                <a:gd name="T74" fmla="*/ 38 w 475"/>
                <a:gd name="T75" fmla="*/ 58 h 546"/>
                <a:gd name="T76" fmla="*/ 39 w 475"/>
                <a:gd name="T77" fmla="*/ 53 h 546"/>
                <a:gd name="T78" fmla="*/ 39 w 475"/>
                <a:gd name="T79" fmla="*/ 47 h 546"/>
                <a:gd name="T80" fmla="*/ 37 w 475"/>
                <a:gd name="T81" fmla="*/ 42 h 546"/>
                <a:gd name="T82" fmla="*/ 46 w 475"/>
                <a:gd name="T83" fmla="*/ 31 h 546"/>
                <a:gd name="T84" fmla="*/ 55 w 475"/>
                <a:gd name="T85" fmla="*/ 19 h 546"/>
                <a:gd name="T86" fmla="*/ 63 w 475"/>
                <a:gd name="T87" fmla="*/ 9 h 546"/>
                <a:gd name="T88" fmla="*/ 67 w 475"/>
                <a:gd name="T89" fmla="*/ 3 h 546"/>
                <a:gd name="T90" fmla="*/ 69 w 475"/>
                <a:gd name="T91" fmla="*/ 1 h 546"/>
                <a:gd name="T92" fmla="*/ 73 w 475"/>
                <a:gd name="T93" fmla="*/ 0 h 546"/>
                <a:gd name="T94" fmla="*/ 76 w 475"/>
                <a:gd name="T95" fmla="*/ 0 h 546"/>
                <a:gd name="T96" fmla="*/ 79 w 475"/>
                <a:gd name="T97" fmla="*/ 0 h 546"/>
                <a:gd name="T98" fmla="*/ 81 w 475"/>
                <a:gd name="T99" fmla="*/ 2 h 546"/>
                <a:gd name="T100" fmla="*/ 83 w 475"/>
                <a:gd name="T101" fmla="*/ 4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5"/>
                <a:gd name="T154" fmla="*/ 0 h 546"/>
                <a:gd name="T155" fmla="*/ 475 w 475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AutoShape 23"/>
            <p:cNvSpPr>
              <a:spLocks noChangeArrowheads="1"/>
            </p:cNvSpPr>
            <p:nvPr/>
          </p:nvSpPr>
          <p:spPr bwMode="auto">
            <a:xfrm flipH="1">
              <a:off x="617" y="467"/>
              <a:ext cx="36" cy="58"/>
            </a:xfrm>
            <a:custGeom>
              <a:avLst/>
              <a:gdLst>
                <a:gd name="T0" fmla="*/ 13 w 83"/>
                <a:gd name="T1" fmla="*/ 0 h 146"/>
                <a:gd name="T2" fmla="*/ 10 w 83"/>
                <a:gd name="T3" fmla="*/ 2 h 146"/>
                <a:gd name="T4" fmla="*/ 9 w 83"/>
                <a:gd name="T5" fmla="*/ 3 h 146"/>
                <a:gd name="T6" fmla="*/ 7 w 83"/>
                <a:gd name="T7" fmla="*/ 5 h 146"/>
                <a:gd name="T8" fmla="*/ 6 w 83"/>
                <a:gd name="T9" fmla="*/ 7 h 146"/>
                <a:gd name="T10" fmla="*/ 4 w 83"/>
                <a:gd name="T11" fmla="*/ 8 h 146"/>
                <a:gd name="T12" fmla="*/ 3 w 83"/>
                <a:gd name="T13" fmla="*/ 10 h 146"/>
                <a:gd name="T14" fmla="*/ 3 w 83"/>
                <a:gd name="T15" fmla="*/ 12 h 146"/>
                <a:gd name="T16" fmla="*/ 3 w 83"/>
                <a:gd name="T17" fmla="*/ 15 h 146"/>
                <a:gd name="T18" fmla="*/ 4 w 83"/>
                <a:gd name="T19" fmla="*/ 15 h 146"/>
                <a:gd name="T20" fmla="*/ 7 w 83"/>
                <a:gd name="T21" fmla="*/ 14 h 146"/>
                <a:gd name="T22" fmla="*/ 9 w 83"/>
                <a:gd name="T23" fmla="*/ 13 h 146"/>
                <a:gd name="T24" fmla="*/ 10 w 83"/>
                <a:gd name="T25" fmla="*/ 12 h 146"/>
                <a:gd name="T26" fmla="*/ 13 w 83"/>
                <a:gd name="T27" fmla="*/ 12 h 146"/>
                <a:gd name="T28" fmla="*/ 14 w 83"/>
                <a:gd name="T29" fmla="*/ 12 h 146"/>
                <a:gd name="T30" fmla="*/ 15 w 83"/>
                <a:gd name="T31" fmla="*/ 12 h 146"/>
                <a:gd name="T32" fmla="*/ 16 w 83"/>
                <a:gd name="T33" fmla="*/ 14 h 146"/>
                <a:gd name="T34" fmla="*/ 15 w 83"/>
                <a:gd name="T35" fmla="*/ 17 h 146"/>
                <a:gd name="T36" fmla="*/ 14 w 83"/>
                <a:gd name="T37" fmla="*/ 19 h 146"/>
                <a:gd name="T38" fmla="*/ 12 w 83"/>
                <a:gd name="T39" fmla="*/ 21 h 146"/>
                <a:gd name="T40" fmla="*/ 10 w 83"/>
                <a:gd name="T41" fmla="*/ 23 h 146"/>
                <a:gd name="T42" fmla="*/ 8 w 83"/>
                <a:gd name="T43" fmla="*/ 23 h 146"/>
                <a:gd name="T44" fmla="*/ 14 w 83"/>
                <a:gd name="T45" fmla="*/ 15 h 146"/>
                <a:gd name="T46" fmla="*/ 12 w 83"/>
                <a:gd name="T47" fmla="*/ 14 h 146"/>
                <a:gd name="T48" fmla="*/ 10 w 83"/>
                <a:gd name="T49" fmla="*/ 14 h 146"/>
                <a:gd name="T50" fmla="*/ 9 w 83"/>
                <a:gd name="T51" fmla="*/ 15 h 146"/>
                <a:gd name="T52" fmla="*/ 8 w 83"/>
                <a:gd name="T53" fmla="*/ 16 h 146"/>
                <a:gd name="T54" fmla="*/ 7 w 83"/>
                <a:gd name="T55" fmla="*/ 17 h 146"/>
                <a:gd name="T56" fmla="*/ 5 w 83"/>
                <a:gd name="T57" fmla="*/ 18 h 146"/>
                <a:gd name="T58" fmla="*/ 3 w 83"/>
                <a:gd name="T59" fmla="*/ 18 h 146"/>
                <a:gd name="T60" fmla="*/ 1 w 83"/>
                <a:gd name="T61" fmla="*/ 17 h 146"/>
                <a:gd name="T62" fmla="*/ 0 w 83"/>
                <a:gd name="T63" fmla="*/ 15 h 146"/>
                <a:gd name="T64" fmla="*/ 0 w 83"/>
                <a:gd name="T65" fmla="*/ 14 h 146"/>
                <a:gd name="T66" fmla="*/ 0 w 83"/>
                <a:gd name="T67" fmla="*/ 11 h 146"/>
                <a:gd name="T68" fmla="*/ 2 w 83"/>
                <a:gd name="T69" fmla="*/ 8 h 146"/>
                <a:gd name="T70" fmla="*/ 4 w 83"/>
                <a:gd name="T71" fmla="*/ 6 h 146"/>
                <a:gd name="T72" fmla="*/ 7 w 83"/>
                <a:gd name="T73" fmla="*/ 4 h 146"/>
                <a:gd name="T74" fmla="*/ 9 w 83"/>
                <a:gd name="T75" fmla="*/ 2 h 146"/>
                <a:gd name="T76" fmla="*/ 13 w 83"/>
                <a:gd name="T77" fmla="*/ 0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46"/>
                <a:gd name="T119" fmla="*/ 83 w 83"/>
                <a:gd name="T120" fmla="*/ 146 h 14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AutoShape 24"/>
            <p:cNvSpPr>
              <a:spLocks noChangeArrowheads="1"/>
            </p:cNvSpPr>
            <p:nvPr/>
          </p:nvSpPr>
          <p:spPr bwMode="auto">
            <a:xfrm flipH="1">
              <a:off x="664" y="469"/>
              <a:ext cx="34" cy="26"/>
            </a:xfrm>
            <a:custGeom>
              <a:avLst/>
              <a:gdLst>
                <a:gd name="T0" fmla="*/ 14 w 80"/>
                <a:gd name="T1" fmla="*/ 0 h 66"/>
                <a:gd name="T2" fmla="*/ 0 w 80"/>
                <a:gd name="T3" fmla="*/ 10 h 66"/>
                <a:gd name="T4" fmla="*/ 1 w 80"/>
                <a:gd name="T5" fmla="*/ 9 h 66"/>
                <a:gd name="T6" fmla="*/ 2 w 80"/>
                <a:gd name="T7" fmla="*/ 7 h 66"/>
                <a:gd name="T8" fmla="*/ 4 w 80"/>
                <a:gd name="T9" fmla="*/ 6 h 66"/>
                <a:gd name="T10" fmla="*/ 5 w 80"/>
                <a:gd name="T11" fmla="*/ 4 h 66"/>
                <a:gd name="T12" fmla="*/ 7 w 80"/>
                <a:gd name="T13" fmla="*/ 2 h 66"/>
                <a:gd name="T14" fmla="*/ 9 w 80"/>
                <a:gd name="T15" fmla="*/ 1 h 66"/>
                <a:gd name="T16" fmla="*/ 12 w 80"/>
                <a:gd name="T17" fmla="*/ 0 h 66"/>
                <a:gd name="T18" fmla="*/ 14 w 80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66"/>
                <a:gd name="T32" fmla="*/ 80 w 8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AutoShape 25"/>
            <p:cNvSpPr>
              <a:spLocks noChangeArrowheads="1"/>
            </p:cNvSpPr>
            <p:nvPr/>
          </p:nvSpPr>
          <p:spPr bwMode="auto">
            <a:xfrm flipH="1">
              <a:off x="815" y="482"/>
              <a:ext cx="62" cy="49"/>
            </a:xfrm>
            <a:custGeom>
              <a:avLst/>
              <a:gdLst>
                <a:gd name="T0" fmla="*/ 26 w 146"/>
                <a:gd name="T1" fmla="*/ 18 h 123"/>
                <a:gd name="T2" fmla="*/ 26 w 146"/>
                <a:gd name="T3" fmla="*/ 18 h 123"/>
                <a:gd name="T4" fmla="*/ 25 w 146"/>
                <a:gd name="T5" fmla="*/ 17 h 123"/>
                <a:gd name="T6" fmla="*/ 23 w 146"/>
                <a:gd name="T7" fmla="*/ 17 h 123"/>
                <a:gd name="T8" fmla="*/ 22 w 146"/>
                <a:gd name="T9" fmla="*/ 16 h 123"/>
                <a:gd name="T10" fmla="*/ 20 w 146"/>
                <a:gd name="T11" fmla="*/ 16 h 123"/>
                <a:gd name="T12" fmla="*/ 19 w 146"/>
                <a:gd name="T13" fmla="*/ 16 h 123"/>
                <a:gd name="T14" fmla="*/ 20 w 146"/>
                <a:gd name="T15" fmla="*/ 18 h 123"/>
                <a:gd name="T16" fmla="*/ 22 w 146"/>
                <a:gd name="T17" fmla="*/ 20 h 123"/>
                <a:gd name="T18" fmla="*/ 19 w 146"/>
                <a:gd name="T19" fmla="*/ 18 h 123"/>
                <a:gd name="T20" fmla="*/ 16 w 146"/>
                <a:gd name="T21" fmla="*/ 16 h 123"/>
                <a:gd name="T22" fmla="*/ 13 w 146"/>
                <a:gd name="T23" fmla="*/ 14 h 123"/>
                <a:gd name="T24" fmla="*/ 10 w 146"/>
                <a:gd name="T25" fmla="*/ 12 h 123"/>
                <a:gd name="T26" fmla="*/ 7 w 146"/>
                <a:gd name="T27" fmla="*/ 10 h 123"/>
                <a:gd name="T28" fmla="*/ 5 w 146"/>
                <a:gd name="T29" fmla="*/ 8 h 123"/>
                <a:gd name="T30" fmla="*/ 2 w 146"/>
                <a:gd name="T31" fmla="*/ 6 h 123"/>
                <a:gd name="T32" fmla="*/ 0 w 146"/>
                <a:gd name="T33" fmla="*/ 3 h 123"/>
                <a:gd name="T34" fmla="*/ 0 w 146"/>
                <a:gd name="T35" fmla="*/ 2 h 123"/>
                <a:gd name="T36" fmla="*/ 3 w 146"/>
                <a:gd name="T37" fmla="*/ 4 h 123"/>
                <a:gd name="T38" fmla="*/ 5 w 146"/>
                <a:gd name="T39" fmla="*/ 6 h 123"/>
                <a:gd name="T40" fmla="*/ 7 w 146"/>
                <a:gd name="T41" fmla="*/ 7 h 123"/>
                <a:gd name="T42" fmla="*/ 9 w 146"/>
                <a:gd name="T43" fmla="*/ 9 h 123"/>
                <a:gd name="T44" fmla="*/ 11 w 146"/>
                <a:gd name="T45" fmla="*/ 10 h 123"/>
                <a:gd name="T46" fmla="*/ 14 w 146"/>
                <a:gd name="T47" fmla="*/ 12 h 123"/>
                <a:gd name="T48" fmla="*/ 17 w 146"/>
                <a:gd name="T49" fmla="*/ 13 h 123"/>
                <a:gd name="T50" fmla="*/ 19 w 146"/>
                <a:gd name="T51" fmla="*/ 14 h 123"/>
                <a:gd name="T52" fmla="*/ 8 w 146"/>
                <a:gd name="T53" fmla="*/ 0 h 123"/>
                <a:gd name="T54" fmla="*/ 9 w 146"/>
                <a:gd name="T55" fmla="*/ 0 h 123"/>
                <a:gd name="T56" fmla="*/ 10 w 146"/>
                <a:gd name="T57" fmla="*/ 0 h 123"/>
                <a:gd name="T58" fmla="*/ 11 w 146"/>
                <a:gd name="T59" fmla="*/ 0 h 123"/>
                <a:gd name="T60" fmla="*/ 11 w 146"/>
                <a:gd name="T61" fmla="*/ 1 h 123"/>
                <a:gd name="T62" fmla="*/ 12 w 146"/>
                <a:gd name="T63" fmla="*/ 2 h 123"/>
                <a:gd name="T64" fmla="*/ 12 w 146"/>
                <a:gd name="T65" fmla="*/ 2 h 123"/>
                <a:gd name="T66" fmla="*/ 13 w 146"/>
                <a:gd name="T67" fmla="*/ 3 h 123"/>
                <a:gd name="T68" fmla="*/ 14 w 146"/>
                <a:gd name="T69" fmla="*/ 3 h 123"/>
                <a:gd name="T70" fmla="*/ 26 w 146"/>
                <a:gd name="T71" fmla="*/ 18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6"/>
                <a:gd name="T109" fmla="*/ 0 h 123"/>
                <a:gd name="T110" fmla="*/ 146 w 146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AutoShape 26"/>
            <p:cNvSpPr>
              <a:spLocks noChangeArrowheads="1"/>
            </p:cNvSpPr>
            <p:nvPr/>
          </p:nvSpPr>
          <p:spPr bwMode="auto">
            <a:xfrm flipH="1">
              <a:off x="843" y="498"/>
              <a:ext cx="44" cy="34"/>
            </a:xfrm>
            <a:custGeom>
              <a:avLst/>
              <a:gdLst>
                <a:gd name="T0" fmla="*/ 19 w 103"/>
                <a:gd name="T1" fmla="*/ 13 h 87"/>
                <a:gd name="T2" fmla="*/ 17 w 103"/>
                <a:gd name="T3" fmla="*/ 13 h 87"/>
                <a:gd name="T4" fmla="*/ 15 w 103"/>
                <a:gd name="T5" fmla="*/ 13 h 87"/>
                <a:gd name="T6" fmla="*/ 14 w 103"/>
                <a:gd name="T7" fmla="*/ 12 h 87"/>
                <a:gd name="T8" fmla="*/ 12 w 103"/>
                <a:gd name="T9" fmla="*/ 11 h 87"/>
                <a:gd name="T10" fmla="*/ 10 w 103"/>
                <a:gd name="T11" fmla="*/ 11 h 87"/>
                <a:gd name="T12" fmla="*/ 9 w 103"/>
                <a:gd name="T13" fmla="*/ 9 h 87"/>
                <a:gd name="T14" fmla="*/ 7 w 103"/>
                <a:gd name="T15" fmla="*/ 8 h 87"/>
                <a:gd name="T16" fmla="*/ 6 w 103"/>
                <a:gd name="T17" fmla="*/ 7 h 87"/>
                <a:gd name="T18" fmla="*/ 6 w 103"/>
                <a:gd name="T19" fmla="*/ 6 h 87"/>
                <a:gd name="T20" fmla="*/ 5 w 103"/>
                <a:gd name="T21" fmla="*/ 5 h 87"/>
                <a:gd name="T22" fmla="*/ 4 w 103"/>
                <a:gd name="T23" fmla="*/ 4 h 87"/>
                <a:gd name="T24" fmla="*/ 3 w 103"/>
                <a:gd name="T25" fmla="*/ 4 h 87"/>
                <a:gd name="T26" fmla="*/ 2 w 103"/>
                <a:gd name="T27" fmla="*/ 3 h 87"/>
                <a:gd name="T28" fmla="*/ 1 w 103"/>
                <a:gd name="T29" fmla="*/ 3 h 87"/>
                <a:gd name="T30" fmla="*/ 0 w 103"/>
                <a:gd name="T31" fmla="*/ 2 h 87"/>
                <a:gd name="T32" fmla="*/ 0 w 103"/>
                <a:gd name="T33" fmla="*/ 1 h 87"/>
                <a:gd name="T34" fmla="*/ 2 w 103"/>
                <a:gd name="T35" fmla="*/ 0 h 87"/>
                <a:gd name="T36" fmla="*/ 19 w 103"/>
                <a:gd name="T37" fmla="*/ 13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87"/>
                <a:gd name="T59" fmla="*/ 103 w 103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AutoShape 27"/>
            <p:cNvSpPr>
              <a:spLocks noChangeArrowheads="1"/>
            </p:cNvSpPr>
            <p:nvPr/>
          </p:nvSpPr>
          <p:spPr bwMode="auto">
            <a:xfrm flipH="1">
              <a:off x="719" y="549"/>
              <a:ext cx="65" cy="58"/>
            </a:xfrm>
            <a:custGeom>
              <a:avLst/>
              <a:gdLst>
                <a:gd name="T0" fmla="*/ 24 w 156"/>
                <a:gd name="T1" fmla="*/ 8 h 146"/>
                <a:gd name="T2" fmla="*/ 25 w 156"/>
                <a:gd name="T3" fmla="*/ 11 h 146"/>
                <a:gd name="T4" fmla="*/ 27 w 156"/>
                <a:gd name="T5" fmla="*/ 14 h 146"/>
                <a:gd name="T6" fmla="*/ 27 w 156"/>
                <a:gd name="T7" fmla="*/ 17 h 146"/>
                <a:gd name="T8" fmla="*/ 26 w 156"/>
                <a:gd name="T9" fmla="*/ 20 h 146"/>
                <a:gd name="T10" fmla="*/ 24 w 156"/>
                <a:gd name="T11" fmla="*/ 21 h 146"/>
                <a:gd name="T12" fmla="*/ 22 w 156"/>
                <a:gd name="T13" fmla="*/ 22 h 146"/>
                <a:gd name="T14" fmla="*/ 20 w 156"/>
                <a:gd name="T15" fmla="*/ 23 h 146"/>
                <a:gd name="T16" fmla="*/ 18 w 156"/>
                <a:gd name="T17" fmla="*/ 23 h 146"/>
                <a:gd name="T18" fmla="*/ 16 w 156"/>
                <a:gd name="T19" fmla="*/ 23 h 146"/>
                <a:gd name="T20" fmla="*/ 14 w 156"/>
                <a:gd name="T21" fmla="*/ 23 h 146"/>
                <a:gd name="T22" fmla="*/ 11 w 156"/>
                <a:gd name="T23" fmla="*/ 22 h 146"/>
                <a:gd name="T24" fmla="*/ 9 w 156"/>
                <a:gd name="T25" fmla="*/ 22 h 146"/>
                <a:gd name="T26" fmla="*/ 7 w 156"/>
                <a:gd name="T27" fmla="*/ 21 h 146"/>
                <a:gd name="T28" fmla="*/ 6 w 156"/>
                <a:gd name="T29" fmla="*/ 20 h 146"/>
                <a:gd name="T30" fmla="*/ 5 w 156"/>
                <a:gd name="T31" fmla="*/ 19 h 146"/>
                <a:gd name="T32" fmla="*/ 4 w 156"/>
                <a:gd name="T33" fmla="*/ 18 h 146"/>
                <a:gd name="T34" fmla="*/ 3 w 156"/>
                <a:gd name="T35" fmla="*/ 17 h 146"/>
                <a:gd name="T36" fmla="*/ 2 w 156"/>
                <a:gd name="T37" fmla="*/ 15 h 146"/>
                <a:gd name="T38" fmla="*/ 1 w 156"/>
                <a:gd name="T39" fmla="*/ 14 h 146"/>
                <a:gd name="T40" fmla="*/ 0 w 156"/>
                <a:gd name="T41" fmla="*/ 13 h 146"/>
                <a:gd name="T42" fmla="*/ 1 w 156"/>
                <a:gd name="T43" fmla="*/ 10 h 146"/>
                <a:gd name="T44" fmla="*/ 2 w 156"/>
                <a:gd name="T45" fmla="*/ 6 h 146"/>
                <a:gd name="T46" fmla="*/ 2 w 156"/>
                <a:gd name="T47" fmla="*/ 3 h 146"/>
                <a:gd name="T48" fmla="*/ 5 w 156"/>
                <a:gd name="T49" fmla="*/ 2 h 146"/>
                <a:gd name="T50" fmla="*/ 8 w 156"/>
                <a:gd name="T51" fmla="*/ 0 h 146"/>
                <a:gd name="T52" fmla="*/ 11 w 156"/>
                <a:gd name="T53" fmla="*/ 0 h 146"/>
                <a:gd name="T54" fmla="*/ 14 w 156"/>
                <a:gd name="T55" fmla="*/ 1 h 146"/>
                <a:gd name="T56" fmla="*/ 16 w 156"/>
                <a:gd name="T57" fmla="*/ 2 h 146"/>
                <a:gd name="T58" fmla="*/ 19 w 156"/>
                <a:gd name="T59" fmla="*/ 3 h 146"/>
                <a:gd name="T60" fmla="*/ 21 w 156"/>
                <a:gd name="T61" fmla="*/ 5 h 146"/>
                <a:gd name="T62" fmla="*/ 22 w 156"/>
                <a:gd name="T63" fmla="*/ 6 h 146"/>
                <a:gd name="T64" fmla="*/ 24 w 156"/>
                <a:gd name="T65" fmla="*/ 8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"/>
                <a:gd name="T100" fmla="*/ 0 h 146"/>
                <a:gd name="T101" fmla="*/ 156 w 156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AutoShape 28"/>
            <p:cNvSpPr>
              <a:spLocks noChangeArrowheads="1"/>
            </p:cNvSpPr>
            <p:nvPr/>
          </p:nvSpPr>
          <p:spPr bwMode="auto">
            <a:xfrm flipH="1">
              <a:off x="813" y="574"/>
              <a:ext cx="66" cy="51"/>
            </a:xfrm>
            <a:custGeom>
              <a:avLst/>
              <a:gdLst>
                <a:gd name="T0" fmla="*/ 28 w 157"/>
                <a:gd name="T1" fmla="*/ 10 h 129"/>
                <a:gd name="T2" fmla="*/ 28 w 157"/>
                <a:gd name="T3" fmla="*/ 12 h 129"/>
                <a:gd name="T4" fmla="*/ 27 w 157"/>
                <a:gd name="T5" fmla="*/ 15 h 129"/>
                <a:gd name="T6" fmla="*/ 26 w 157"/>
                <a:gd name="T7" fmla="*/ 17 h 129"/>
                <a:gd name="T8" fmla="*/ 24 w 157"/>
                <a:gd name="T9" fmla="*/ 19 h 129"/>
                <a:gd name="T10" fmla="*/ 21 w 157"/>
                <a:gd name="T11" fmla="*/ 20 h 129"/>
                <a:gd name="T12" fmla="*/ 19 w 157"/>
                <a:gd name="T13" fmla="*/ 20 h 129"/>
                <a:gd name="T14" fmla="*/ 17 w 157"/>
                <a:gd name="T15" fmla="*/ 20 h 129"/>
                <a:gd name="T16" fmla="*/ 15 w 157"/>
                <a:gd name="T17" fmla="*/ 20 h 129"/>
                <a:gd name="T18" fmla="*/ 13 w 157"/>
                <a:gd name="T19" fmla="*/ 19 h 129"/>
                <a:gd name="T20" fmla="*/ 11 w 157"/>
                <a:gd name="T21" fmla="*/ 19 h 129"/>
                <a:gd name="T22" fmla="*/ 9 w 157"/>
                <a:gd name="T23" fmla="*/ 18 h 129"/>
                <a:gd name="T24" fmla="*/ 7 w 157"/>
                <a:gd name="T25" fmla="*/ 18 h 129"/>
                <a:gd name="T26" fmla="*/ 6 w 157"/>
                <a:gd name="T27" fmla="*/ 17 h 129"/>
                <a:gd name="T28" fmla="*/ 5 w 157"/>
                <a:gd name="T29" fmla="*/ 16 h 129"/>
                <a:gd name="T30" fmla="*/ 3 w 157"/>
                <a:gd name="T31" fmla="*/ 15 h 129"/>
                <a:gd name="T32" fmla="*/ 2 w 157"/>
                <a:gd name="T33" fmla="*/ 14 h 129"/>
                <a:gd name="T34" fmla="*/ 1 w 157"/>
                <a:gd name="T35" fmla="*/ 13 h 129"/>
                <a:gd name="T36" fmla="*/ 0 w 157"/>
                <a:gd name="T37" fmla="*/ 12 h 129"/>
                <a:gd name="T38" fmla="*/ 0 w 157"/>
                <a:gd name="T39" fmla="*/ 10 h 129"/>
                <a:gd name="T40" fmla="*/ 0 w 157"/>
                <a:gd name="T41" fmla="*/ 9 h 129"/>
                <a:gd name="T42" fmla="*/ 0 w 157"/>
                <a:gd name="T43" fmla="*/ 8 h 129"/>
                <a:gd name="T44" fmla="*/ 0 w 157"/>
                <a:gd name="T45" fmla="*/ 7 h 129"/>
                <a:gd name="T46" fmla="*/ 1 w 157"/>
                <a:gd name="T47" fmla="*/ 5 h 129"/>
                <a:gd name="T48" fmla="*/ 2 w 157"/>
                <a:gd name="T49" fmla="*/ 4 h 129"/>
                <a:gd name="T50" fmla="*/ 3 w 157"/>
                <a:gd name="T51" fmla="*/ 3 h 129"/>
                <a:gd name="T52" fmla="*/ 5 w 157"/>
                <a:gd name="T53" fmla="*/ 2 h 129"/>
                <a:gd name="T54" fmla="*/ 6 w 157"/>
                <a:gd name="T55" fmla="*/ 1 h 129"/>
                <a:gd name="T56" fmla="*/ 8 w 157"/>
                <a:gd name="T57" fmla="*/ 0 h 129"/>
                <a:gd name="T58" fmla="*/ 11 w 157"/>
                <a:gd name="T59" fmla="*/ 0 h 129"/>
                <a:gd name="T60" fmla="*/ 14 w 157"/>
                <a:gd name="T61" fmla="*/ 0 h 129"/>
                <a:gd name="T62" fmla="*/ 17 w 157"/>
                <a:gd name="T63" fmla="*/ 1 h 129"/>
                <a:gd name="T64" fmla="*/ 20 w 157"/>
                <a:gd name="T65" fmla="*/ 3 h 129"/>
                <a:gd name="T66" fmla="*/ 22 w 157"/>
                <a:gd name="T67" fmla="*/ 4 h 129"/>
                <a:gd name="T68" fmla="*/ 24 w 157"/>
                <a:gd name="T69" fmla="*/ 6 h 129"/>
                <a:gd name="T70" fmla="*/ 26 w 157"/>
                <a:gd name="T71" fmla="*/ 8 h 129"/>
                <a:gd name="T72" fmla="*/ 28 w 157"/>
                <a:gd name="T73" fmla="*/ 10 h 1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129"/>
                <a:gd name="T113" fmla="*/ 157 w 157"/>
                <a:gd name="T114" fmla="*/ 129 h 1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AutoShape 29"/>
            <p:cNvSpPr>
              <a:spLocks noChangeArrowheads="1"/>
            </p:cNvSpPr>
            <p:nvPr/>
          </p:nvSpPr>
          <p:spPr bwMode="auto">
            <a:xfrm flipH="1">
              <a:off x="752" y="590"/>
              <a:ext cx="13" cy="10"/>
            </a:xfrm>
            <a:custGeom>
              <a:avLst/>
              <a:gdLst>
                <a:gd name="T0" fmla="*/ 6 w 29"/>
                <a:gd name="T1" fmla="*/ 4 h 24"/>
                <a:gd name="T2" fmla="*/ 0 w 29"/>
                <a:gd name="T3" fmla="*/ 3 h 24"/>
                <a:gd name="T4" fmla="*/ 0 w 29"/>
                <a:gd name="T5" fmla="*/ 0 h 24"/>
                <a:gd name="T6" fmla="*/ 3 w 29"/>
                <a:gd name="T7" fmla="*/ 0 h 24"/>
                <a:gd name="T8" fmla="*/ 4 w 29"/>
                <a:gd name="T9" fmla="*/ 1 h 24"/>
                <a:gd name="T10" fmla="*/ 5 w 29"/>
                <a:gd name="T11" fmla="*/ 3 h 24"/>
                <a:gd name="T12" fmla="*/ 6 w 29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4"/>
                <a:gd name="T23" fmla="*/ 29 w 2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AutoShape 30"/>
            <p:cNvSpPr>
              <a:spLocks noChangeArrowheads="1"/>
            </p:cNvSpPr>
            <p:nvPr/>
          </p:nvSpPr>
          <p:spPr bwMode="auto">
            <a:xfrm flipH="1">
              <a:off x="823" y="606"/>
              <a:ext cx="11" cy="9"/>
            </a:xfrm>
            <a:custGeom>
              <a:avLst/>
              <a:gdLst>
                <a:gd name="T0" fmla="*/ 5 w 25"/>
                <a:gd name="T1" fmla="*/ 3 h 23"/>
                <a:gd name="T2" fmla="*/ 4 w 25"/>
                <a:gd name="T3" fmla="*/ 4 h 23"/>
                <a:gd name="T4" fmla="*/ 3 w 25"/>
                <a:gd name="T5" fmla="*/ 4 h 23"/>
                <a:gd name="T6" fmla="*/ 2 w 25"/>
                <a:gd name="T7" fmla="*/ 4 h 23"/>
                <a:gd name="T8" fmla="*/ 1 w 25"/>
                <a:gd name="T9" fmla="*/ 3 h 23"/>
                <a:gd name="T10" fmla="*/ 0 w 25"/>
                <a:gd name="T11" fmla="*/ 0 h 23"/>
                <a:gd name="T12" fmla="*/ 2 w 25"/>
                <a:gd name="T13" fmla="*/ 0 h 23"/>
                <a:gd name="T14" fmla="*/ 4 w 25"/>
                <a:gd name="T15" fmla="*/ 1 h 23"/>
                <a:gd name="T16" fmla="*/ 5 w 25"/>
                <a:gd name="T17" fmla="*/ 2 h 23"/>
                <a:gd name="T18" fmla="*/ 5 w 25"/>
                <a:gd name="T19" fmla="*/ 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23"/>
                <a:gd name="T32" fmla="*/ 25 w 25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31"/>
            <p:cNvSpPr>
              <a:spLocks noChangeArrowheads="1"/>
            </p:cNvSpPr>
            <p:nvPr/>
          </p:nvSpPr>
          <p:spPr bwMode="auto">
            <a:xfrm flipH="1">
              <a:off x="801" y="622"/>
              <a:ext cx="22" cy="28"/>
            </a:xfrm>
            <a:custGeom>
              <a:avLst/>
              <a:gdLst>
                <a:gd name="T0" fmla="*/ 9 w 53"/>
                <a:gd name="T1" fmla="*/ 11 h 69"/>
                <a:gd name="T2" fmla="*/ 8 w 53"/>
                <a:gd name="T3" fmla="*/ 11 h 69"/>
                <a:gd name="T4" fmla="*/ 7 w 53"/>
                <a:gd name="T5" fmla="*/ 11 h 69"/>
                <a:gd name="T6" fmla="*/ 5 w 53"/>
                <a:gd name="T7" fmla="*/ 10 h 69"/>
                <a:gd name="T8" fmla="*/ 4 w 53"/>
                <a:gd name="T9" fmla="*/ 10 h 69"/>
                <a:gd name="T10" fmla="*/ 3 w 53"/>
                <a:gd name="T11" fmla="*/ 9 h 69"/>
                <a:gd name="T12" fmla="*/ 2 w 53"/>
                <a:gd name="T13" fmla="*/ 9 h 69"/>
                <a:gd name="T14" fmla="*/ 1 w 53"/>
                <a:gd name="T15" fmla="*/ 8 h 69"/>
                <a:gd name="T16" fmla="*/ 0 w 53"/>
                <a:gd name="T17" fmla="*/ 6 h 69"/>
                <a:gd name="T18" fmla="*/ 8 w 53"/>
                <a:gd name="T19" fmla="*/ 0 h 69"/>
                <a:gd name="T20" fmla="*/ 9 w 53"/>
                <a:gd name="T21" fmla="*/ 2 h 69"/>
                <a:gd name="T22" fmla="*/ 9 w 53"/>
                <a:gd name="T23" fmla="*/ 5 h 69"/>
                <a:gd name="T24" fmla="*/ 9 w 53"/>
                <a:gd name="T25" fmla="*/ 9 h 69"/>
                <a:gd name="T26" fmla="*/ 9 w 53"/>
                <a:gd name="T27" fmla="*/ 11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69"/>
                <a:gd name="T44" fmla="*/ 53 w 53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32"/>
            <p:cNvSpPr>
              <a:spLocks noChangeArrowheads="1"/>
            </p:cNvSpPr>
            <p:nvPr/>
          </p:nvSpPr>
          <p:spPr bwMode="auto">
            <a:xfrm flipH="1">
              <a:off x="558" y="625"/>
              <a:ext cx="45" cy="38"/>
            </a:xfrm>
            <a:custGeom>
              <a:avLst/>
              <a:gdLst>
                <a:gd name="T0" fmla="*/ 19 w 106"/>
                <a:gd name="T1" fmla="*/ 0 h 94"/>
                <a:gd name="T2" fmla="*/ 17 w 106"/>
                <a:gd name="T3" fmla="*/ 3 h 94"/>
                <a:gd name="T4" fmla="*/ 15 w 106"/>
                <a:gd name="T5" fmla="*/ 5 h 94"/>
                <a:gd name="T6" fmla="*/ 13 w 106"/>
                <a:gd name="T7" fmla="*/ 8 h 94"/>
                <a:gd name="T8" fmla="*/ 11 w 106"/>
                <a:gd name="T9" fmla="*/ 9 h 94"/>
                <a:gd name="T10" fmla="*/ 8 w 106"/>
                <a:gd name="T11" fmla="*/ 11 h 94"/>
                <a:gd name="T12" fmla="*/ 6 w 106"/>
                <a:gd name="T13" fmla="*/ 13 h 94"/>
                <a:gd name="T14" fmla="*/ 3 w 106"/>
                <a:gd name="T15" fmla="*/ 14 h 94"/>
                <a:gd name="T16" fmla="*/ 0 w 106"/>
                <a:gd name="T17" fmla="*/ 15 h 94"/>
                <a:gd name="T18" fmla="*/ 1 w 106"/>
                <a:gd name="T19" fmla="*/ 13 h 94"/>
                <a:gd name="T20" fmla="*/ 3 w 106"/>
                <a:gd name="T21" fmla="*/ 10 h 94"/>
                <a:gd name="T22" fmla="*/ 5 w 106"/>
                <a:gd name="T23" fmla="*/ 7 h 94"/>
                <a:gd name="T24" fmla="*/ 6 w 106"/>
                <a:gd name="T25" fmla="*/ 4 h 94"/>
                <a:gd name="T26" fmla="*/ 9 w 106"/>
                <a:gd name="T27" fmla="*/ 2 h 94"/>
                <a:gd name="T28" fmla="*/ 12 w 106"/>
                <a:gd name="T29" fmla="*/ 1 h 94"/>
                <a:gd name="T30" fmla="*/ 15 w 106"/>
                <a:gd name="T31" fmla="*/ 0 h 94"/>
                <a:gd name="T32" fmla="*/ 19 w 106"/>
                <a:gd name="T33" fmla="*/ 0 h 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"/>
                <a:gd name="T52" fmla="*/ 0 h 94"/>
                <a:gd name="T53" fmla="*/ 106 w 106"/>
                <a:gd name="T54" fmla="*/ 94 h 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AutoShape 33"/>
            <p:cNvSpPr>
              <a:spLocks noChangeArrowheads="1"/>
            </p:cNvSpPr>
            <p:nvPr/>
          </p:nvSpPr>
          <p:spPr bwMode="auto">
            <a:xfrm flipH="1">
              <a:off x="725" y="654"/>
              <a:ext cx="12" cy="6"/>
            </a:xfrm>
            <a:custGeom>
              <a:avLst/>
              <a:gdLst>
                <a:gd name="T0" fmla="*/ 5 w 29"/>
                <a:gd name="T1" fmla="*/ 2 h 16"/>
                <a:gd name="T2" fmla="*/ 4 w 29"/>
                <a:gd name="T3" fmla="*/ 2 h 16"/>
                <a:gd name="T4" fmla="*/ 2 w 29"/>
                <a:gd name="T5" fmla="*/ 2 h 16"/>
                <a:gd name="T6" fmla="*/ 1 w 29"/>
                <a:gd name="T7" fmla="*/ 2 h 16"/>
                <a:gd name="T8" fmla="*/ 0 w 29"/>
                <a:gd name="T9" fmla="*/ 2 h 16"/>
                <a:gd name="T10" fmla="*/ 2 w 29"/>
                <a:gd name="T11" fmla="*/ 1 h 16"/>
                <a:gd name="T12" fmla="*/ 3 w 29"/>
                <a:gd name="T13" fmla="*/ 0 h 16"/>
                <a:gd name="T14" fmla="*/ 5 w 29"/>
                <a:gd name="T15" fmla="*/ 0 h 16"/>
                <a:gd name="T16" fmla="*/ 5 w 29"/>
                <a:gd name="T17" fmla="*/ 2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16"/>
                <a:gd name="T29" fmla="*/ 29 w 2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34"/>
            <p:cNvSpPr>
              <a:spLocks noChangeArrowheads="1"/>
            </p:cNvSpPr>
            <p:nvPr/>
          </p:nvSpPr>
          <p:spPr bwMode="auto">
            <a:xfrm flipH="1">
              <a:off x="848" y="661"/>
              <a:ext cx="113" cy="90"/>
            </a:xfrm>
            <a:custGeom>
              <a:avLst/>
              <a:gdLst>
                <a:gd name="T0" fmla="*/ 32 w 268"/>
                <a:gd name="T1" fmla="*/ 7 h 226"/>
                <a:gd name="T2" fmla="*/ 34 w 268"/>
                <a:gd name="T3" fmla="*/ 8 h 226"/>
                <a:gd name="T4" fmla="*/ 35 w 268"/>
                <a:gd name="T5" fmla="*/ 8 h 226"/>
                <a:gd name="T6" fmla="*/ 37 w 268"/>
                <a:gd name="T7" fmla="*/ 9 h 226"/>
                <a:gd name="T8" fmla="*/ 38 w 268"/>
                <a:gd name="T9" fmla="*/ 10 h 226"/>
                <a:gd name="T10" fmla="*/ 40 w 268"/>
                <a:gd name="T11" fmla="*/ 10 h 226"/>
                <a:gd name="T12" fmla="*/ 42 w 268"/>
                <a:gd name="T13" fmla="*/ 10 h 226"/>
                <a:gd name="T14" fmla="*/ 43 w 268"/>
                <a:gd name="T15" fmla="*/ 10 h 226"/>
                <a:gd name="T16" fmla="*/ 45 w 268"/>
                <a:gd name="T17" fmla="*/ 9 h 226"/>
                <a:gd name="T18" fmla="*/ 46 w 268"/>
                <a:gd name="T19" fmla="*/ 9 h 226"/>
                <a:gd name="T20" fmla="*/ 46 w 268"/>
                <a:gd name="T21" fmla="*/ 10 h 226"/>
                <a:gd name="T22" fmla="*/ 48 w 268"/>
                <a:gd name="T23" fmla="*/ 11 h 226"/>
                <a:gd name="T24" fmla="*/ 48 w 268"/>
                <a:gd name="T25" fmla="*/ 12 h 226"/>
                <a:gd name="T26" fmla="*/ 46 w 268"/>
                <a:gd name="T27" fmla="*/ 14 h 226"/>
                <a:gd name="T28" fmla="*/ 44 w 268"/>
                <a:gd name="T29" fmla="*/ 15 h 226"/>
                <a:gd name="T30" fmla="*/ 43 w 268"/>
                <a:gd name="T31" fmla="*/ 16 h 226"/>
                <a:gd name="T32" fmla="*/ 40 w 268"/>
                <a:gd name="T33" fmla="*/ 16 h 226"/>
                <a:gd name="T34" fmla="*/ 38 w 268"/>
                <a:gd name="T35" fmla="*/ 16 h 226"/>
                <a:gd name="T36" fmla="*/ 36 w 268"/>
                <a:gd name="T37" fmla="*/ 16 h 226"/>
                <a:gd name="T38" fmla="*/ 33 w 268"/>
                <a:gd name="T39" fmla="*/ 16 h 226"/>
                <a:gd name="T40" fmla="*/ 31 w 268"/>
                <a:gd name="T41" fmla="*/ 15 h 226"/>
                <a:gd name="T42" fmla="*/ 30 w 268"/>
                <a:gd name="T43" fmla="*/ 14 h 226"/>
                <a:gd name="T44" fmla="*/ 28 w 268"/>
                <a:gd name="T45" fmla="*/ 13 h 226"/>
                <a:gd name="T46" fmla="*/ 27 w 268"/>
                <a:gd name="T47" fmla="*/ 12 h 226"/>
                <a:gd name="T48" fmla="*/ 25 w 268"/>
                <a:gd name="T49" fmla="*/ 12 h 226"/>
                <a:gd name="T50" fmla="*/ 24 w 268"/>
                <a:gd name="T51" fmla="*/ 12 h 226"/>
                <a:gd name="T52" fmla="*/ 22 w 268"/>
                <a:gd name="T53" fmla="*/ 12 h 226"/>
                <a:gd name="T54" fmla="*/ 19 w 268"/>
                <a:gd name="T55" fmla="*/ 12 h 226"/>
                <a:gd name="T56" fmla="*/ 17 w 268"/>
                <a:gd name="T57" fmla="*/ 14 h 226"/>
                <a:gd name="T58" fmla="*/ 14 w 268"/>
                <a:gd name="T59" fmla="*/ 15 h 226"/>
                <a:gd name="T60" fmla="*/ 13 w 268"/>
                <a:gd name="T61" fmla="*/ 17 h 226"/>
                <a:gd name="T62" fmla="*/ 11 w 268"/>
                <a:gd name="T63" fmla="*/ 19 h 226"/>
                <a:gd name="T64" fmla="*/ 11 w 268"/>
                <a:gd name="T65" fmla="*/ 20 h 226"/>
                <a:gd name="T66" fmla="*/ 10 w 268"/>
                <a:gd name="T67" fmla="*/ 22 h 226"/>
                <a:gd name="T68" fmla="*/ 9 w 268"/>
                <a:gd name="T69" fmla="*/ 24 h 226"/>
                <a:gd name="T70" fmla="*/ 9 w 268"/>
                <a:gd name="T71" fmla="*/ 26 h 226"/>
                <a:gd name="T72" fmla="*/ 8 w 268"/>
                <a:gd name="T73" fmla="*/ 28 h 226"/>
                <a:gd name="T74" fmla="*/ 2 w 268"/>
                <a:gd name="T75" fmla="*/ 36 h 226"/>
                <a:gd name="T76" fmla="*/ 1 w 268"/>
                <a:gd name="T77" fmla="*/ 34 h 226"/>
                <a:gd name="T78" fmla="*/ 0 w 268"/>
                <a:gd name="T79" fmla="*/ 29 h 226"/>
                <a:gd name="T80" fmla="*/ 0 w 268"/>
                <a:gd name="T81" fmla="*/ 23 h 226"/>
                <a:gd name="T82" fmla="*/ 0 w 268"/>
                <a:gd name="T83" fmla="*/ 16 h 226"/>
                <a:gd name="T84" fmla="*/ 2 w 268"/>
                <a:gd name="T85" fmla="*/ 13 h 226"/>
                <a:gd name="T86" fmla="*/ 4 w 268"/>
                <a:gd name="T87" fmla="*/ 11 h 226"/>
                <a:gd name="T88" fmla="*/ 6 w 268"/>
                <a:gd name="T89" fmla="*/ 8 h 226"/>
                <a:gd name="T90" fmla="*/ 8 w 268"/>
                <a:gd name="T91" fmla="*/ 6 h 226"/>
                <a:gd name="T92" fmla="*/ 11 w 268"/>
                <a:gd name="T93" fmla="*/ 4 h 226"/>
                <a:gd name="T94" fmla="*/ 13 w 268"/>
                <a:gd name="T95" fmla="*/ 3 h 226"/>
                <a:gd name="T96" fmla="*/ 16 w 268"/>
                <a:gd name="T97" fmla="*/ 1 h 226"/>
                <a:gd name="T98" fmla="*/ 20 w 268"/>
                <a:gd name="T99" fmla="*/ 0 h 226"/>
                <a:gd name="T100" fmla="*/ 23 w 268"/>
                <a:gd name="T101" fmla="*/ 0 h 226"/>
                <a:gd name="T102" fmla="*/ 25 w 268"/>
                <a:gd name="T103" fmla="*/ 1 h 226"/>
                <a:gd name="T104" fmla="*/ 26 w 268"/>
                <a:gd name="T105" fmla="*/ 2 h 226"/>
                <a:gd name="T106" fmla="*/ 28 w 268"/>
                <a:gd name="T107" fmla="*/ 3 h 226"/>
                <a:gd name="T108" fmla="*/ 29 w 268"/>
                <a:gd name="T109" fmla="*/ 4 h 226"/>
                <a:gd name="T110" fmla="*/ 30 w 268"/>
                <a:gd name="T111" fmla="*/ 5 h 226"/>
                <a:gd name="T112" fmla="*/ 31 w 268"/>
                <a:gd name="T113" fmla="*/ 6 h 226"/>
                <a:gd name="T114" fmla="*/ 32 w 268"/>
                <a:gd name="T115" fmla="*/ 7 h 2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226"/>
                <a:gd name="T176" fmla="*/ 268 w 268"/>
                <a:gd name="T177" fmla="*/ 226 h 2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35"/>
            <p:cNvSpPr>
              <a:spLocks noChangeArrowheads="1"/>
            </p:cNvSpPr>
            <p:nvPr/>
          </p:nvSpPr>
          <p:spPr bwMode="auto">
            <a:xfrm flipH="1">
              <a:off x="530" y="663"/>
              <a:ext cx="187" cy="101"/>
            </a:xfrm>
            <a:custGeom>
              <a:avLst/>
              <a:gdLst>
                <a:gd name="T0" fmla="*/ 77 w 440"/>
                <a:gd name="T1" fmla="*/ 18 h 251"/>
                <a:gd name="T2" fmla="*/ 67 w 440"/>
                <a:gd name="T3" fmla="*/ 24 h 251"/>
                <a:gd name="T4" fmla="*/ 57 w 440"/>
                <a:gd name="T5" fmla="*/ 31 h 251"/>
                <a:gd name="T6" fmla="*/ 60 w 440"/>
                <a:gd name="T7" fmla="*/ 31 h 251"/>
                <a:gd name="T8" fmla="*/ 63 w 440"/>
                <a:gd name="T9" fmla="*/ 29 h 251"/>
                <a:gd name="T10" fmla="*/ 65 w 440"/>
                <a:gd name="T11" fmla="*/ 30 h 251"/>
                <a:gd name="T12" fmla="*/ 62 w 440"/>
                <a:gd name="T13" fmla="*/ 33 h 251"/>
                <a:gd name="T14" fmla="*/ 59 w 440"/>
                <a:gd name="T15" fmla="*/ 36 h 251"/>
                <a:gd name="T16" fmla="*/ 54 w 440"/>
                <a:gd name="T17" fmla="*/ 37 h 251"/>
                <a:gd name="T18" fmla="*/ 51 w 440"/>
                <a:gd name="T19" fmla="*/ 35 h 251"/>
                <a:gd name="T20" fmla="*/ 50 w 440"/>
                <a:gd name="T21" fmla="*/ 33 h 251"/>
                <a:gd name="T22" fmla="*/ 51 w 440"/>
                <a:gd name="T23" fmla="*/ 27 h 251"/>
                <a:gd name="T24" fmla="*/ 54 w 440"/>
                <a:gd name="T25" fmla="*/ 23 h 251"/>
                <a:gd name="T26" fmla="*/ 52 w 440"/>
                <a:gd name="T27" fmla="*/ 22 h 251"/>
                <a:gd name="T28" fmla="*/ 48 w 440"/>
                <a:gd name="T29" fmla="*/ 26 h 251"/>
                <a:gd name="T30" fmla="*/ 46 w 440"/>
                <a:gd name="T31" fmla="*/ 31 h 251"/>
                <a:gd name="T32" fmla="*/ 46 w 440"/>
                <a:gd name="T33" fmla="*/ 35 h 251"/>
                <a:gd name="T34" fmla="*/ 43 w 440"/>
                <a:gd name="T35" fmla="*/ 34 h 251"/>
                <a:gd name="T36" fmla="*/ 40 w 440"/>
                <a:gd name="T37" fmla="*/ 33 h 251"/>
                <a:gd name="T38" fmla="*/ 41 w 440"/>
                <a:gd name="T39" fmla="*/ 27 h 251"/>
                <a:gd name="T40" fmla="*/ 44 w 440"/>
                <a:gd name="T41" fmla="*/ 23 h 251"/>
                <a:gd name="T42" fmla="*/ 45 w 440"/>
                <a:gd name="T43" fmla="*/ 19 h 251"/>
                <a:gd name="T44" fmla="*/ 41 w 440"/>
                <a:gd name="T45" fmla="*/ 21 h 251"/>
                <a:gd name="T46" fmla="*/ 38 w 440"/>
                <a:gd name="T47" fmla="*/ 24 h 251"/>
                <a:gd name="T48" fmla="*/ 35 w 440"/>
                <a:gd name="T49" fmla="*/ 33 h 251"/>
                <a:gd name="T50" fmla="*/ 33 w 440"/>
                <a:gd name="T51" fmla="*/ 33 h 251"/>
                <a:gd name="T52" fmla="*/ 31 w 440"/>
                <a:gd name="T53" fmla="*/ 31 h 251"/>
                <a:gd name="T54" fmla="*/ 31 w 440"/>
                <a:gd name="T55" fmla="*/ 27 h 251"/>
                <a:gd name="T56" fmla="*/ 34 w 440"/>
                <a:gd name="T57" fmla="*/ 20 h 251"/>
                <a:gd name="T58" fmla="*/ 38 w 440"/>
                <a:gd name="T59" fmla="*/ 15 h 251"/>
                <a:gd name="T60" fmla="*/ 33 w 440"/>
                <a:gd name="T61" fmla="*/ 17 h 251"/>
                <a:gd name="T62" fmla="*/ 29 w 440"/>
                <a:gd name="T63" fmla="*/ 21 h 251"/>
                <a:gd name="T64" fmla="*/ 24 w 440"/>
                <a:gd name="T65" fmla="*/ 26 h 251"/>
                <a:gd name="T66" fmla="*/ 15 w 440"/>
                <a:gd name="T67" fmla="*/ 33 h 251"/>
                <a:gd name="T68" fmla="*/ 6 w 440"/>
                <a:gd name="T69" fmla="*/ 39 h 251"/>
                <a:gd name="T70" fmla="*/ 0 w 440"/>
                <a:gd name="T71" fmla="*/ 40 h 251"/>
                <a:gd name="T72" fmla="*/ 1 w 440"/>
                <a:gd name="T73" fmla="*/ 36 h 251"/>
                <a:gd name="T74" fmla="*/ 4 w 440"/>
                <a:gd name="T75" fmla="*/ 33 h 251"/>
                <a:gd name="T76" fmla="*/ 8 w 440"/>
                <a:gd name="T77" fmla="*/ 29 h 251"/>
                <a:gd name="T78" fmla="*/ 14 w 440"/>
                <a:gd name="T79" fmla="*/ 24 h 251"/>
                <a:gd name="T80" fmla="*/ 22 w 440"/>
                <a:gd name="T81" fmla="*/ 18 h 251"/>
                <a:gd name="T82" fmla="*/ 30 w 440"/>
                <a:gd name="T83" fmla="*/ 12 h 251"/>
                <a:gd name="T84" fmla="*/ 40 w 440"/>
                <a:gd name="T85" fmla="*/ 7 h 251"/>
                <a:gd name="T86" fmla="*/ 49 w 440"/>
                <a:gd name="T87" fmla="*/ 2 h 251"/>
                <a:gd name="T88" fmla="*/ 60 w 440"/>
                <a:gd name="T89" fmla="*/ 0 h 251"/>
                <a:gd name="T90" fmla="*/ 70 w 440"/>
                <a:gd name="T91" fmla="*/ 2 h 251"/>
                <a:gd name="T92" fmla="*/ 77 w 440"/>
                <a:gd name="T93" fmla="*/ 8 h 2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0"/>
                <a:gd name="T142" fmla="*/ 0 h 251"/>
                <a:gd name="T143" fmla="*/ 440 w 440"/>
                <a:gd name="T144" fmla="*/ 251 h 2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AutoShape 36"/>
            <p:cNvSpPr>
              <a:spLocks noChangeArrowheads="1"/>
            </p:cNvSpPr>
            <p:nvPr/>
          </p:nvSpPr>
          <p:spPr bwMode="auto">
            <a:xfrm flipH="1">
              <a:off x="311" y="682"/>
              <a:ext cx="84" cy="169"/>
            </a:xfrm>
            <a:custGeom>
              <a:avLst/>
              <a:gdLst>
                <a:gd name="T0" fmla="*/ 19 w 197"/>
                <a:gd name="T1" fmla="*/ 34 h 423"/>
                <a:gd name="T2" fmla="*/ 17 w 197"/>
                <a:gd name="T3" fmla="*/ 38 h 423"/>
                <a:gd name="T4" fmla="*/ 14 w 197"/>
                <a:gd name="T5" fmla="*/ 42 h 423"/>
                <a:gd name="T6" fmla="*/ 12 w 197"/>
                <a:gd name="T7" fmla="*/ 47 h 423"/>
                <a:gd name="T8" fmla="*/ 9 w 197"/>
                <a:gd name="T9" fmla="*/ 51 h 423"/>
                <a:gd name="T10" fmla="*/ 7 w 197"/>
                <a:gd name="T11" fmla="*/ 55 h 423"/>
                <a:gd name="T12" fmla="*/ 4 w 197"/>
                <a:gd name="T13" fmla="*/ 60 h 423"/>
                <a:gd name="T14" fmla="*/ 2 w 197"/>
                <a:gd name="T15" fmla="*/ 64 h 423"/>
                <a:gd name="T16" fmla="*/ 0 w 197"/>
                <a:gd name="T17" fmla="*/ 68 h 423"/>
                <a:gd name="T18" fmla="*/ 1 w 197"/>
                <a:gd name="T19" fmla="*/ 63 h 423"/>
                <a:gd name="T20" fmla="*/ 3 w 197"/>
                <a:gd name="T21" fmla="*/ 59 h 423"/>
                <a:gd name="T22" fmla="*/ 5 w 197"/>
                <a:gd name="T23" fmla="*/ 54 h 423"/>
                <a:gd name="T24" fmla="*/ 7 w 197"/>
                <a:gd name="T25" fmla="*/ 50 h 423"/>
                <a:gd name="T26" fmla="*/ 10 w 197"/>
                <a:gd name="T27" fmla="*/ 46 h 423"/>
                <a:gd name="T28" fmla="*/ 12 w 197"/>
                <a:gd name="T29" fmla="*/ 41 h 423"/>
                <a:gd name="T30" fmla="*/ 14 w 197"/>
                <a:gd name="T31" fmla="*/ 37 h 423"/>
                <a:gd name="T32" fmla="*/ 17 w 197"/>
                <a:gd name="T33" fmla="*/ 33 h 423"/>
                <a:gd name="T34" fmla="*/ 19 w 197"/>
                <a:gd name="T35" fmla="*/ 28 h 423"/>
                <a:gd name="T36" fmla="*/ 22 w 197"/>
                <a:gd name="T37" fmla="*/ 24 h 423"/>
                <a:gd name="T38" fmla="*/ 24 w 197"/>
                <a:gd name="T39" fmla="*/ 20 h 423"/>
                <a:gd name="T40" fmla="*/ 27 w 197"/>
                <a:gd name="T41" fmla="*/ 16 h 423"/>
                <a:gd name="T42" fmla="*/ 29 w 197"/>
                <a:gd name="T43" fmla="*/ 12 h 423"/>
                <a:gd name="T44" fmla="*/ 32 w 197"/>
                <a:gd name="T45" fmla="*/ 8 h 423"/>
                <a:gd name="T46" fmla="*/ 34 w 197"/>
                <a:gd name="T47" fmla="*/ 4 h 423"/>
                <a:gd name="T48" fmla="*/ 36 w 197"/>
                <a:gd name="T49" fmla="*/ 0 h 423"/>
                <a:gd name="T50" fmla="*/ 34 w 197"/>
                <a:gd name="T51" fmla="*/ 5 h 423"/>
                <a:gd name="T52" fmla="*/ 32 w 197"/>
                <a:gd name="T53" fmla="*/ 10 h 423"/>
                <a:gd name="T54" fmla="*/ 29 w 197"/>
                <a:gd name="T55" fmla="*/ 16 h 423"/>
                <a:gd name="T56" fmla="*/ 26 w 197"/>
                <a:gd name="T57" fmla="*/ 21 h 423"/>
                <a:gd name="T58" fmla="*/ 23 w 197"/>
                <a:gd name="T59" fmla="*/ 26 h 423"/>
                <a:gd name="T60" fmla="*/ 21 w 197"/>
                <a:gd name="T61" fmla="*/ 30 h 423"/>
                <a:gd name="T62" fmla="*/ 19 w 197"/>
                <a:gd name="T63" fmla="*/ 33 h 423"/>
                <a:gd name="T64" fmla="*/ 19 w 197"/>
                <a:gd name="T65" fmla="*/ 3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423"/>
                <a:gd name="T101" fmla="*/ 197 w 197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37"/>
            <p:cNvSpPr>
              <a:spLocks noChangeArrowheads="1"/>
            </p:cNvSpPr>
            <p:nvPr/>
          </p:nvSpPr>
          <p:spPr bwMode="auto">
            <a:xfrm flipH="1">
              <a:off x="917" y="703"/>
              <a:ext cx="14" cy="15"/>
            </a:xfrm>
            <a:custGeom>
              <a:avLst/>
              <a:gdLst>
                <a:gd name="T0" fmla="*/ 0 w 31"/>
                <a:gd name="T1" fmla="*/ 6 h 38"/>
                <a:gd name="T2" fmla="*/ 6 w 31"/>
                <a:gd name="T3" fmla="*/ 0 h 38"/>
                <a:gd name="T4" fmla="*/ 4 w 31"/>
                <a:gd name="T5" fmla="*/ 4 h 38"/>
                <a:gd name="T6" fmla="*/ 0 w 31"/>
                <a:gd name="T7" fmla="*/ 6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8"/>
                <a:gd name="T14" fmla="*/ 31 w 3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38"/>
            <p:cNvSpPr>
              <a:spLocks noChangeArrowheads="1"/>
            </p:cNvSpPr>
            <p:nvPr/>
          </p:nvSpPr>
          <p:spPr bwMode="auto">
            <a:xfrm flipH="1">
              <a:off x="482" y="855"/>
              <a:ext cx="204" cy="23"/>
            </a:xfrm>
            <a:custGeom>
              <a:avLst/>
              <a:gdLst>
                <a:gd name="T0" fmla="*/ 87 w 481"/>
                <a:gd name="T1" fmla="*/ 8 h 58"/>
                <a:gd name="T2" fmla="*/ 84 w 481"/>
                <a:gd name="T3" fmla="*/ 9 h 58"/>
                <a:gd name="T4" fmla="*/ 79 w 481"/>
                <a:gd name="T5" fmla="*/ 9 h 58"/>
                <a:gd name="T6" fmla="*/ 73 w 481"/>
                <a:gd name="T7" fmla="*/ 9 h 58"/>
                <a:gd name="T8" fmla="*/ 68 w 481"/>
                <a:gd name="T9" fmla="*/ 8 h 58"/>
                <a:gd name="T10" fmla="*/ 63 w 481"/>
                <a:gd name="T11" fmla="*/ 8 h 58"/>
                <a:gd name="T12" fmla="*/ 57 w 481"/>
                <a:gd name="T13" fmla="*/ 7 h 58"/>
                <a:gd name="T14" fmla="*/ 52 w 481"/>
                <a:gd name="T15" fmla="*/ 6 h 58"/>
                <a:gd name="T16" fmla="*/ 47 w 481"/>
                <a:gd name="T17" fmla="*/ 5 h 58"/>
                <a:gd name="T18" fmla="*/ 42 w 481"/>
                <a:gd name="T19" fmla="*/ 4 h 58"/>
                <a:gd name="T20" fmla="*/ 36 w 481"/>
                <a:gd name="T21" fmla="*/ 4 h 58"/>
                <a:gd name="T22" fmla="*/ 31 w 481"/>
                <a:gd name="T23" fmla="*/ 3 h 58"/>
                <a:gd name="T24" fmla="*/ 26 w 481"/>
                <a:gd name="T25" fmla="*/ 2 h 58"/>
                <a:gd name="T26" fmla="*/ 21 w 481"/>
                <a:gd name="T27" fmla="*/ 2 h 58"/>
                <a:gd name="T28" fmla="*/ 16 w 481"/>
                <a:gd name="T29" fmla="*/ 2 h 58"/>
                <a:gd name="T30" fmla="*/ 11 w 481"/>
                <a:gd name="T31" fmla="*/ 3 h 58"/>
                <a:gd name="T32" fmla="*/ 5 w 481"/>
                <a:gd name="T33" fmla="*/ 4 h 58"/>
                <a:gd name="T34" fmla="*/ 0 w 481"/>
                <a:gd name="T35" fmla="*/ 6 h 58"/>
                <a:gd name="T36" fmla="*/ 5 w 481"/>
                <a:gd name="T37" fmla="*/ 4 h 58"/>
                <a:gd name="T38" fmla="*/ 10 w 481"/>
                <a:gd name="T39" fmla="*/ 2 h 58"/>
                <a:gd name="T40" fmla="*/ 14 w 481"/>
                <a:gd name="T41" fmla="*/ 1 h 58"/>
                <a:gd name="T42" fmla="*/ 20 w 481"/>
                <a:gd name="T43" fmla="*/ 0 h 58"/>
                <a:gd name="T44" fmla="*/ 25 w 481"/>
                <a:gd name="T45" fmla="*/ 0 h 58"/>
                <a:gd name="T46" fmla="*/ 29 w 481"/>
                <a:gd name="T47" fmla="*/ 0 h 58"/>
                <a:gd name="T48" fmla="*/ 34 w 481"/>
                <a:gd name="T49" fmla="*/ 1 h 58"/>
                <a:gd name="T50" fmla="*/ 40 w 481"/>
                <a:gd name="T51" fmla="*/ 1 h 58"/>
                <a:gd name="T52" fmla="*/ 45 w 481"/>
                <a:gd name="T53" fmla="*/ 2 h 58"/>
                <a:gd name="T54" fmla="*/ 50 w 481"/>
                <a:gd name="T55" fmla="*/ 3 h 58"/>
                <a:gd name="T56" fmla="*/ 55 w 481"/>
                <a:gd name="T57" fmla="*/ 4 h 58"/>
                <a:gd name="T58" fmla="*/ 60 w 481"/>
                <a:gd name="T59" fmla="*/ 5 h 58"/>
                <a:gd name="T60" fmla="*/ 65 w 481"/>
                <a:gd name="T61" fmla="*/ 6 h 58"/>
                <a:gd name="T62" fmla="*/ 70 w 481"/>
                <a:gd name="T63" fmla="*/ 6 h 58"/>
                <a:gd name="T64" fmla="*/ 75 w 481"/>
                <a:gd name="T65" fmla="*/ 7 h 58"/>
                <a:gd name="T66" fmla="*/ 81 w 481"/>
                <a:gd name="T67" fmla="*/ 7 h 58"/>
                <a:gd name="T68" fmla="*/ 87 w 481"/>
                <a:gd name="T69" fmla="*/ 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58"/>
                <a:gd name="T107" fmla="*/ 481 w 481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AutoShape 39"/>
            <p:cNvSpPr>
              <a:spLocks noChangeArrowheads="1"/>
            </p:cNvSpPr>
            <p:nvPr/>
          </p:nvSpPr>
          <p:spPr bwMode="auto">
            <a:xfrm flipH="1">
              <a:off x="552" y="882"/>
              <a:ext cx="133" cy="15"/>
            </a:xfrm>
            <a:custGeom>
              <a:avLst/>
              <a:gdLst>
                <a:gd name="T0" fmla="*/ 56 w 314"/>
                <a:gd name="T1" fmla="*/ 6 h 39"/>
                <a:gd name="T2" fmla="*/ 53 w 314"/>
                <a:gd name="T3" fmla="*/ 6 h 39"/>
                <a:gd name="T4" fmla="*/ 49 w 314"/>
                <a:gd name="T5" fmla="*/ 5 h 39"/>
                <a:gd name="T6" fmla="*/ 46 w 314"/>
                <a:gd name="T7" fmla="*/ 5 h 39"/>
                <a:gd name="T8" fmla="*/ 42 w 314"/>
                <a:gd name="T9" fmla="*/ 5 h 39"/>
                <a:gd name="T10" fmla="*/ 39 w 314"/>
                <a:gd name="T11" fmla="*/ 4 h 39"/>
                <a:gd name="T12" fmla="*/ 35 w 314"/>
                <a:gd name="T13" fmla="*/ 4 h 39"/>
                <a:gd name="T14" fmla="*/ 32 w 314"/>
                <a:gd name="T15" fmla="*/ 3 h 39"/>
                <a:gd name="T16" fmla="*/ 28 w 314"/>
                <a:gd name="T17" fmla="*/ 3 h 39"/>
                <a:gd name="T18" fmla="*/ 25 w 314"/>
                <a:gd name="T19" fmla="*/ 3 h 39"/>
                <a:gd name="T20" fmla="*/ 21 w 314"/>
                <a:gd name="T21" fmla="*/ 2 h 39"/>
                <a:gd name="T22" fmla="*/ 18 w 314"/>
                <a:gd name="T23" fmla="*/ 2 h 39"/>
                <a:gd name="T24" fmla="*/ 14 w 314"/>
                <a:gd name="T25" fmla="*/ 2 h 39"/>
                <a:gd name="T26" fmla="*/ 11 w 314"/>
                <a:gd name="T27" fmla="*/ 3 h 39"/>
                <a:gd name="T28" fmla="*/ 7 w 314"/>
                <a:gd name="T29" fmla="*/ 3 h 39"/>
                <a:gd name="T30" fmla="*/ 3 w 314"/>
                <a:gd name="T31" fmla="*/ 4 h 39"/>
                <a:gd name="T32" fmla="*/ 0 w 314"/>
                <a:gd name="T33" fmla="*/ 5 h 39"/>
                <a:gd name="T34" fmla="*/ 3 w 314"/>
                <a:gd name="T35" fmla="*/ 3 h 39"/>
                <a:gd name="T36" fmla="*/ 6 w 314"/>
                <a:gd name="T37" fmla="*/ 2 h 39"/>
                <a:gd name="T38" fmla="*/ 10 w 314"/>
                <a:gd name="T39" fmla="*/ 1 h 39"/>
                <a:gd name="T40" fmla="*/ 14 w 314"/>
                <a:gd name="T41" fmla="*/ 1 h 39"/>
                <a:gd name="T42" fmla="*/ 17 w 314"/>
                <a:gd name="T43" fmla="*/ 0 h 39"/>
                <a:gd name="T44" fmla="*/ 21 w 314"/>
                <a:gd name="T45" fmla="*/ 0 h 39"/>
                <a:gd name="T46" fmla="*/ 25 w 314"/>
                <a:gd name="T47" fmla="*/ 0 h 39"/>
                <a:gd name="T48" fmla="*/ 28 w 314"/>
                <a:gd name="T49" fmla="*/ 0 h 39"/>
                <a:gd name="T50" fmla="*/ 32 w 314"/>
                <a:gd name="T51" fmla="*/ 1 h 39"/>
                <a:gd name="T52" fmla="*/ 36 w 314"/>
                <a:gd name="T53" fmla="*/ 1 h 39"/>
                <a:gd name="T54" fmla="*/ 39 w 314"/>
                <a:gd name="T55" fmla="*/ 2 h 39"/>
                <a:gd name="T56" fmla="*/ 43 w 314"/>
                <a:gd name="T57" fmla="*/ 3 h 39"/>
                <a:gd name="T58" fmla="*/ 47 w 314"/>
                <a:gd name="T59" fmla="*/ 3 h 39"/>
                <a:gd name="T60" fmla="*/ 50 w 314"/>
                <a:gd name="T61" fmla="*/ 4 h 39"/>
                <a:gd name="T62" fmla="*/ 53 w 314"/>
                <a:gd name="T63" fmla="*/ 5 h 39"/>
                <a:gd name="T64" fmla="*/ 56 w 314"/>
                <a:gd name="T65" fmla="*/ 6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4"/>
                <a:gd name="T100" fmla="*/ 0 h 39"/>
                <a:gd name="T101" fmla="*/ 314 w 314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AutoShape 40"/>
            <p:cNvSpPr>
              <a:spLocks noChangeArrowheads="1"/>
            </p:cNvSpPr>
            <p:nvPr/>
          </p:nvSpPr>
          <p:spPr bwMode="auto">
            <a:xfrm flipH="1">
              <a:off x="290" y="600"/>
              <a:ext cx="726" cy="254"/>
            </a:xfrm>
            <a:custGeom>
              <a:avLst/>
              <a:gdLst>
                <a:gd name="T0" fmla="*/ 298 w 1712"/>
                <a:gd name="T1" fmla="*/ 16 h 634"/>
                <a:gd name="T2" fmla="*/ 288 w 1712"/>
                <a:gd name="T3" fmla="*/ 33 h 634"/>
                <a:gd name="T4" fmla="*/ 279 w 1712"/>
                <a:gd name="T5" fmla="*/ 51 h 634"/>
                <a:gd name="T6" fmla="*/ 237 w 1712"/>
                <a:gd name="T7" fmla="*/ 102 h 634"/>
                <a:gd name="T8" fmla="*/ 199 w 1712"/>
                <a:gd name="T9" fmla="*/ 96 h 634"/>
                <a:gd name="T10" fmla="*/ 162 w 1712"/>
                <a:gd name="T11" fmla="*/ 89 h 634"/>
                <a:gd name="T12" fmla="*/ 134 w 1712"/>
                <a:gd name="T13" fmla="*/ 94 h 634"/>
                <a:gd name="T14" fmla="*/ 148 w 1712"/>
                <a:gd name="T15" fmla="*/ 71 h 634"/>
                <a:gd name="T16" fmla="*/ 145 w 1712"/>
                <a:gd name="T17" fmla="*/ 70 h 634"/>
                <a:gd name="T18" fmla="*/ 130 w 1712"/>
                <a:gd name="T19" fmla="*/ 95 h 634"/>
                <a:gd name="T20" fmla="*/ 118 w 1712"/>
                <a:gd name="T21" fmla="*/ 97 h 634"/>
                <a:gd name="T22" fmla="*/ 104 w 1712"/>
                <a:gd name="T23" fmla="*/ 92 h 634"/>
                <a:gd name="T24" fmla="*/ 71 w 1712"/>
                <a:gd name="T25" fmla="*/ 90 h 634"/>
                <a:gd name="T26" fmla="*/ 38 w 1712"/>
                <a:gd name="T27" fmla="*/ 92 h 634"/>
                <a:gd name="T28" fmla="*/ 3 w 1712"/>
                <a:gd name="T29" fmla="*/ 89 h 634"/>
                <a:gd name="T30" fmla="*/ 12 w 1712"/>
                <a:gd name="T31" fmla="*/ 77 h 634"/>
                <a:gd name="T32" fmla="*/ 26 w 1712"/>
                <a:gd name="T33" fmla="*/ 64 h 634"/>
                <a:gd name="T34" fmla="*/ 40 w 1712"/>
                <a:gd name="T35" fmla="*/ 49 h 634"/>
                <a:gd name="T36" fmla="*/ 50 w 1712"/>
                <a:gd name="T37" fmla="*/ 42 h 634"/>
                <a:gd name="T38" fmla="*/ 59 w 1712"/>
                <a:gd name="T39" fmla="*/ 45 h 634"/>
                <a:gd name="T40" fmla="*/ 71 w 1712"/>
                <a:gd name="T41" fmla="*/ 42 h 634"/>
                <a:gd name="T42" fmla="*/ 73 w 1712"/>
                <a:gd name="T43" fmla="*/ 32 h 634"/>
                <a:gd name="T44" fmla="*/ 61 w 1712"/>
                <a:gd name="T45" fmla="*/ 30 h 634"/>
                <a:gd name="T46" fmla="*/ 56 w 1712"/>
                <a:gd name="T47" fmla="*/ 26 h 634"/>
                <a:gd name="T48" fmla="*/ 57 w 1712"/>
                <a:gd name="T49" fmla="*/ 20 h 634"/>
                <a:gd name="T50" fmla="*/ 67 w 1712"/>
                <a:gd name="T51" fmla="*/ 14 h 634"/>
                <a:gd name="T52" fmla="*/ 75 w 1712"/>
                <a:gd name="T53" fmla="*/ 16 h 634"/>
                <a:gd name="T54" fmla="*/ 84 w 1712"/>
                <a:gd name="T55" fmla="*/ 21 h 634"/>
                <a:gd name="T56" fmla="*/ 93 w 1712"/>
                <a:gd name="T57" fmla="*/ 28 h 634"/>
                <a:gd name="T58" fmla="*/ 103 w 1712"/>
                <a:gd name="T59" fmla="*/ 33 h 634"/>
                <a:gd name="T60" fmla="*/ 115 w 1712"/>
                <a:gd name="T61" fmla="*/ 35 h 634"/>
                <a:gd name="T62" fmla="*/ 126 w 1712"/>
                <a:gd name="T63" fmla="*/ 36 h 634"/>
                <a:gd name="T64" fmla="*/ 136 w 1712"/>
                <a:gd name="T65" fmla="*/ 35 h 634"/>
                <a:gd name="T66" fmla="*/ 148 w 1712"/>
                <a:gd name="T67" fmla="*/ 29 h 634"/>
                <a:gd name="T68" fmla="*/ 160 w 1712"/>
                <a:gd name="T69" fmla="*/ 15 h 634"/>
                <a:gd name="T70" fmla="*/ 169 w 1712"/>
                <a:gd name="T71" fmla="*/ 11 h 634"/>
                <a:gd name="T72" fmla="*/ 177 w 1712"/>
                <a:gd name="T73" fmla="*/ 15 h 634"/>
                <a:gd name="T74" fmla="*/ 172 w 1712"/>
                <a:gd name="T75" fmla="*/ 25 h 634"/>
                <a:gd name="T76" fmla="*/ 157 w 1712"/>
                <a:gd name="T77" fmla="*/ 34 h 634"/>
                <a:gd name="T78" fmla="*/ 139 w 1712"/>
                <a:gd name="T79" fmla="*/ 45 h 634"/>
                <a:gd name="T80" fmla="*/ 126 w 1712"/>
                <a:gd name="T81" fmla="*/ 58 h 634"/>
                <a:gd name="T82" fmla="*/ 126 w 1712"/>
                <a:gd name="T83" fmla="*/ 69 h 634"/>
                <a:gd name="T84" fmla="*/ 134 w 1712"/>
                <a:gd name="T85" fmla="*/ 67 h 634"/>
                <a:gd name="T86" fmla="*/ 145 w 1712"/>
                <a:gd name="T87" fmla="*/ 59 h 634"/>
                <a:gd name="T88" fmla="*/ 154 w 1712"/>
                <a:gd name="T89" fmla="*/ 58 h 634"/>
                <a:gd name="T90" fmla="*/ 166 w 1712"/>
                <a:gd name="T91" fmla="*/ 63 h 634"/>
                <a:gd name="T92" fmla="*/ 179 w 1712"/>
                <a:gd name="T93" fmla="*/ 65 h 634"/>
                <a:gd name="T94" fmla="*/ 190 w 1712"/>
                <a:gd name="T95" fmla="*/ 63 h 634"/>
                <a:gd name="T96" fmla="*/ 197 w 1712"/>
                <a:gd name="T97" fmla="*/ 52 h 634"/>
                <a:gd name="T98" fmla="*/ 207 w 1712"/>
                <a:gd name="T99" fmla="*/ 44 h 634"/>
                <a:gd name="T100" fmla="*/ 204 w 1712"/>
                <a:gd name="T101" fmla="*/ 28 h 634"/>
                <a:gd name="T102" fmla="*/ 187 w 1712"/>
                <a:gd name="T103" fmla="*/ 22 h 634"/>
                <a:gd name="T104" fmla="*/ 204 w 1712"/>
                <a:gd name="T105" fmla="*/ 22 h 634"/>
                <a:gd name="T106" fmla="*/ 217 w 1712"/>
                <a:gd name="T107" fmla="*/ 35 h 634"/>
                <a:gd name="T108" fmla="*/ 223 w 1712"/>
                <a:gd name="T109" fmla="*/ 38 h 634"/>
                <a:gd name="T110" fmla="*/ 237 w 1712"/>
                <a:gd name="T111" fmla="*/ 25 h 634"/>
                <a:gd name="T112" fmla="*/ 249 w 1712"/>
                <a:gd name="T113" fmla="*/ 10 h 634"/>
                <a:gd name="T114" fmla="*/ 258 w 1712"/>
                <a:gd name="T115" fmla="*/ 4 h 634"/>
                <a:gd name="T116" fmla="*/ 277 w 1712"/>
                <a:gd name="T117" fmla="*/ 5 h 634"/>
                <a:gd name="T118" fmla="*/ 294 w 1712"/>
                <a:gd name="T119" fmla="*/ 3 h 6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2"/>
                <a:gd name="T181" fmla="*/ 0 h 634"/>
                <a:gd name="T182" fmla="*/ 1712 w 1712"/>
                <a:gd name="T183" fmla="*/ 634 h 6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4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1560512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652963"/>
            <a:ext cx="1511300" cy="172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Цель:</a:t>
            </a:r>
            <a:endParaRPr lang="ru-RU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15715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52596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dirty="0" smtClean="0">
                <a:latin typeface="Arial" pitchFamily="34" charset="0"/>
              </a:rPr>
              <a:t>   </a:t>
            </a:r>
            <a:r>
              <a:rPr lang="ru-RU" dirty="0" smtClean="0">
                <a:latin typeface="Times New Roman" pitchFamily="18" charset="0"/>
              </a:rPr>
              <a:t>Знакомство с основными требованиями,   предъявляемыми к организации современного урока, способствующего формированию конкурентоспособной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  <a:t>Задачи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Поиск путей совершенствования повышения эффективности современного урока;</a:t>
            </a: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Выявление способов развития учебно-познавательной компетенции учащихся;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Повышение  эффективности учебно-воспитательного процесса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00063" y="889189"/>
            <a:ext cx="80724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Конкурентоспособная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личность, для которой характерны стремление и способность к высокому качеству и эффективности своей деятельности, а также к лидерству в условиях состязательности, соперничества и напряженной борьбы со своими конкурентами</a:t>
            </a:r>
            <a:r>
              <a:rPr lang="ru-RU" sz="3200" i="1" dirty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971550" y="1615947"/>
            <a:ext cx="75612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</a:rPr>
              <a:t>УРОК</a:t>
            </a:r>
            <a:r>
              <a:rPr lang="ru-RU" sz="3200" dirty="0">
                <a:latin typeface="Times New Roman" pitchFamily="18" charset="0"/>
              </a:rPr>
              <a:t> – основная организационная единица учебного процесса, функция которой состоит в достижении определенных образовательных, воспитательных и развивающих целей.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1760</Words>
  <Application>Microsoft Office PowerPoint</Application>
  <PresentationFormat>Экран (4:3)</PresentationFormat>
  <Paragraphs>266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ПЕДАГОГИЧЕСКИЙ СОВЕТ  Тема:  «Современный урок  как средство формирования конкурентоспособной личности»  </vt:lpstr>
      <vt:lpstr>Презентация PowerPoint</vt:lpstr>
      <vt:lpstr>Презентация PowerPoint</vt:lpstr>
      <vt:lpstr> «Кто не видит конечной цели - очень удивляется, придя не туда»                                        Марк Твен  </vt:lpstr>
      <vt:lpstr>Проблемы</vt:lpstr>
      <vt:lpstr>Цель:</vt:lpstr>
      <vt:lpstr> Задачи </vt:lpstr>
      <vt:lpstr>Презентация PowerPoint</vt:lpstr>
      <vt:lpstr>Презентация PowerPoint</vt:lpstr>
      <vt:lpstr>Основные недостатки уроков</vt:lpstr>
      <vt:lpstr>В настоящее время, к сожалению, большая часть педагогов не стремится к изменению стиля преподавания: «нет времени и сил самому постигать что-либо новое, да и нет в этом смысла. Традиционный урок – как родной человек, в нем все близко и понятно: пусть не всегда удовлетворяет современным требованиям, но зато на уроке – все знакомо, привычно, понятно – традиционно» </vt:lpstr>
      <vt:lpstr>Характеристика современного урока</vt:lpstr>
      <vt:lpstr>Современный урок</vt:lpstr>
      <vt:lpstr>Презентация PowerPoint</vt:lpstr>
      <vt:lpstr>Требования, предъявляемые к современному уроку</vt:lpstr>
      <vt:lpstr>Требования, предъявляемые к современному уроку</vt:lpstr>
      <vt:lpstr>Цели и задачи урока</vt:lpstr>
      <vt:lpstr>Презентация PowerPoint</vt:lpstr>
      <vt:lpstr>Образовательные задачи</vt:lpstr>
      <vt:lpstr>Развивающие задачи урока – отражают основные умения, которые вырабатываются на данном занятии</vt:lpstr>
      <vt:lpstr> Воспитательные задачи – охватывают все направления воспитания: умственное, нравственное, трудовое, экологическое, эстетическое, правовое и т.д.  Воспитательные задачи урока предполагают получение учащимися нравственных ценностей из содержания учебного материала урока.</vt:lpstr>
      <vt:lpstr>Презентация PowerPoint</vt:lpstr>
      <vt:lpstr>Связь между работоспособностью учащихся и временем урока</vt:lpstr>
      <vt:lpstr>Распределение интенсивности умственной деятельности</vt:lpstr>
      <vt:lpstr> Основные компоненты современного урока </vt:lpstr>
      <vt:lpstr>Презентация PowerPoint</vt:lpstr>
      <vt:lpstr>Презентация PowerPoint</vt:lpstr>
      <vt:lpstr>Выбор эффективных методов и приёмов обучения</vt:lpstr>
      <vt:lpstr>Презентация PowerPoint</vt:lpstr>
      <vt:lpstr>Презентация PowerPoint</vt:lpstr>
      <vt:lpstr>Рефлексия</vt:lpstr>
      <vt:lpstr>Ель рефлексии</vt:lpstr>
      <vt:lpstr>Домашнее задание</vt:lpstr>
      <vt:lpstr>Заключение  </vt:lpstr>
      <vt:lpstr>Решение педсовета  </vt:lpstr>
      <vt:lpstr>С благодарностью всем коллегам, идущим по нелегкой учительской стезе….</vt:lpstr>
    </vt:vector>
  </TitlesOfParts>
  <Company>Лицей №419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Харламова В.Г.</dc:creator>
  <cp:lastModifiedBy>Валентин Иванов</cp:lastModifiedBy>
  <cp:revision>136</cp:revision>
  <dcterms:created xsi:type="dcterms:W3CDTF">2011-12-20T09:31:47Z</dcterms:created>
  <dcterms:modified xsi:type="dcterms:W3CDTF">2014-06-14T04:03:29Z</dcterms:modified>
</cp:coreProperties>
</file>