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2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59" r:id="rId8"/>
    <p:sldId id="260" r:id="rId9"/>
    <p:sldId id="261" r:id="rId10"/>
    <p:sldId id="262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44" d="100"/>
          <a:sy n="44" d="100"/>
        </p:scale>
        <p:origin x="-12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1F495F2D-69BE-4584-A3AB-07D8ADB42A68}" type="datetimeFigureOut">
              <a:rPr lang="ru-RU" smtClean="0"/>
              <a:t>28.03.2015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8CB6DEA7-0AC9-43B3-9CB7-16C2B4291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5796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5F2D-69BE-4584-A3AB-07D8ADB42A68}" type="datetimeFigureOut">
              <a:rPr lang="ru-RU" smtClean="0"/>
              <a:t>28.03.2015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DEA7-0AC9-43B3-9CB7-16C2B4291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8746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5F2D-69BE-4584-A3AB-07D8ADB42A68}" type="datetimeFigureOut">
              <a:rPr lang="ru-RU" smtClean="0"/>
              <a:t>28.03.2015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DEA7-0AC9-43B3-9CB7-16C2B4291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63120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5F2D-69BE-4584-A3AB-07D8ADB42A68}" type="datetimeFigureOut">
              <a:rPr lang="ru-RU" smtClean="0"/>
              <a:t>28.03.2015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DEA7-0AC9-43B3-9CB7-16C2B42914E7}" type="slidenum">
              <a:rPr lang="ru-RU" smtClean="0"/>
              <a:t>‹#›</a:t>
            </a:fld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08021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5F2D-69BE-4584-A3AB-07D8ADB42A68}" type="datetimeFigureOut">
              <a:rPr lang="ru-RU" smtClean="0"/>
              <a:t>28.03.2015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DEA7-0AC9-43B3-9CB7-16C2B4291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66291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5F2D-69BE-4584-A3AB-07D8ADB42A68}" type="datetimeFigureOut">
              <a:rPr lang="ru-RU" smtClean="0"/>
              <a:t>28.03.2015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DEA7-0AC9-43B3-9CB7-16C2B4291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83449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5F2D-69BE-4584-A3AB-07D8ADB42A68}" type="datetimeFigureOut">
              <a:rPr lang="ru-RU" smtClean="0"/>
              <a:t>28.03.2015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DEA7-0AC9-43B3-9CB7-16C2B4291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08057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5F2D-69BE-4584-A3AB-07D8ADB42A68}" type="datetimeFigureOut">
              <a:rPr lang="ru-RU" smtClean="0"/>
              <a:t>28.03.2015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DEA7-0AC9-43B3-9CB7-16C2B4291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9457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5F2D-69BE-4584-A3AB-07D8ADB42A68}" type="datetimeFigureOut">
              <a:rPr lang="ru-RU" smtClean="0"/>
              <a:t>28.03.2015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DEA7-0AC9-43B3-9CB7-16C2B4291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3920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5F2D-69BE-4584-A3AB-07D8ADB42A68}" type="datetimeFigureOut">
              <a:rPr lang="ru-RU" smtClean="0"/>
              <a:t>28.03.2015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DEA7-0AC9-43B3-9CB7-16C2B4291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229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5F2D-69BE-4584-A3AB-07D8ADB42A68}" type="datetimeFigureOut">
              <a:rPr lang="ru-RU" smtClean="0"/>
              <a:t>28.03.2015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DEA7-0AC9-43B3-9CB7-16C2B4291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5F2D-69BE-4584-A3AB-07D8ADB42A68}" type="datetimeFigureOut">
              <a:rPr lang="ru-RU" smtClean="0"/>
              <a:t>28.03.2015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DEA7-0AC9-43B3-9CB7-16C2B4291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840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5F2D-69BE-4584-A3AB-07D8ADB42A68}" type="datetimeFigureOut">
              <a:rPr lang="ru-RU" smtClean="0"/>
              <a:t>28.03.2015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DEA7-0AC9-43B3-9CB7-16C2B4291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1041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5F2D-69BE-4584-A3AB-07D8ADB42A68}" type="datetimeFigureOut">
              <a:rPr lang="ru-RU" smtClean="0"/>
              <a:t>28.03.2015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DEA7-0AC9-43B3-9CB7-16C2B4291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579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5F2D-69BE-4584-A3AB-07D8ADB42A68}" type="datetimeFigureOut">
              <a:rPr lang="ru-RU" smtClean="0"/>
              <a:t>28.03.2015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DEA7-0AC9-43B3-9CB7-16C2B4291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5427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5F2D-69BE-4584-A3AB-07D8ADB42A68}" type="datetimeFigureOut">
              <a:rPr lang="ru-RU" smtClean="0"/>
              <a:t>28.03.2015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DEA7-0AC9-43B3-9CB7-16C2B4291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1163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5F2D-69BE-4584-A3AB-07D8ADB42A68}" type="datetimeFigureOut">
              <a:rPr lang="ru-RU" smtClean="0"/>
              <a:t>28.03.2015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DEA7-0AC9-43B3-9CB7-16C2B4291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8455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95F2D-69BE-4584-A3AB-07D8ADB42A68}" type="datetimeFigureOut">
              <a:rPr lang="ru-RU" smtClean="0"/>
              <a:t>28.03.2015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6DEA7-0AC9-43B3-9CB7-16C2B4291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6996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  <p:sldLayoutId id="2147483874" r:id="rId12"/>
    <p:sldLayoutId id="2147483875" r:id="rId13"/>
    <p:sldLayoutId id="2147483876" r:id="rId14"/>
    <p:sldLayoutId id="2147483877" r:id="rId15"/>
    <p:sldLayoutId id="2147483878" r:id="rId16"/>
    <p:sldLayoutId id="214748387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002971" y="1122363"/>
            <a:ext cx="8238309" cy="2387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Межпредметная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интеграция - необходимое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условие современного образования.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76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Тип урока: урок повторения,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систематизации и обобщения знаний, закрепления умений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7306" y="1915886"/>
            <a:ext cx="11101136" cy="4942114"/>
          </a:xfrm>
        </p:spPr>
        <p:txBody>
          <a:bodyPr>
            <a:normAutofit fontScale="62500" lnSpcReduction="20000"/>
          </a:bodyPr>
          <a:lstStyle/>
          <a:p>
            <a:pPr>
              <a:spcAft>
                <a:spcPts val="0"/>
              </a:spcAft>
            </a:pPr>
            <a:r>
              <a:rPr lang="ru-RU" sz="38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Формы </a:t>
            </a:r>
            <a:r>
              <a:rPr lang="ru-RU" sz="3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данного типа </a:t>
            </a:r>
            <a:r>
              <a:rPr lang="ru-RU" sz="38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урока:повторительно-обобщающий</a:t>
            </a:r>
            <a:r>
              <a:rPr lang="ru-RU" sz="3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урок;диспут;игра</a:t>
            </a:r>
            <a:r>
              <a:rPr lang="ru-RU" sz="3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(КВН, Счастливый случай, Поле </a:t>
            </a:r>
            <a:r>
              <a:rPr lang="ru-RU" sz="38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чудес,конкурс,викторина</a:t>
            </a:r>
            <a:r>
              <a:rPr lang="ru-RU" sz="3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);театрализованный урок(урок -суд);</a:t>
            </a:r>
            <a:r>
              <a:rPr lang="ru-RU" sz="38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уроксовершенствование;заключительнаяконференция;заключительная</a:t>
            </a:r>
            <a:r>
              <a:rPr lang="ru-RU" sz="3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экскурсия;урок-консультация;урок-анализ</a:t>
            </a:r>
            <a:r>
              <a:rPr lang="ru-RU" sz="3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контрольных </a:t>
            </a:r>
            <a:r>
              <a:rPr lang="ru-RU" sz="38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работ;обзорная</a:t>
            </a:r>
            <a:r>
              <a:rPr lang="ru-RU" sz="3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лекция;обзорная</a:t>
            </a:r>
            <a:r>
              <a:rPr lang="ru-RU" sz="3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конференция;урок-беседа</a:t>
            </a:r>
            <a:r>
              <a:rPr lang="ru-RU" sz="3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8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38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Структура урока</a:t>
            </a:r>
            <a:r>
              <a:rPr lang="ru-RU" sz="3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строится на сочетании этапов этапы: организационного, постановки цели, оперирования знаниями и способами деятельности в стандартных и нестандартных ситуациях, подведения итогов и формулирования выводов, определения и разъяснения домашнего задания</a:t>
            </a:r>
          </a:p>
          <a:p>
            <a:pPr algn="just">
              <a:spcAft>
                <a:spcPts val="0"/>
              </a:spcAft>
            </a:pPr>
            <a:r>
              <a:rPr lang="ru-RU" sz="3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3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более глубокое усвоение знаний, высокий уровень обобщения, систематизации</a:t>
            </a:r>
            <a:r>
              <a:rPr lang="ru-RU" sz="3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51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7241" y="87295"/>
            <a:ext cx="9905998" cy="147857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Тип урока: урок контроля и проверки знаний и умений</a:t>
            </a:r>
            <a:r>
              <a:rPr lang="ru-RU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1190" y="1565864"/>
            <a:ext cx="10432868" cy="4112125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ru-RU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Формы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урока: урок-зачет; викторина; конкурсы; смотр знаний; защита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творческих работ,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проектов; творческий отчет; контрольная работа; собеседование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Структура: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организационный этап, постановки цели, деятельность учащихся по выполнению контрольных заданий.</a:t>
            </a:r>
            <a:endParaRPr lang="ru-RU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урока контроля знаний и умений - осуществить контроль обучения, продолжить систематизацию знаний, выявить уровень усвоения материала,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умений и навыков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26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Критерии анализа  интегрированного  урока.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1915886"/>
            <a:ext cx="9905999" cy="4197531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ru-RU" sz="3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Объект интеграции ( культура,  наука, природа, краеведение,  человек,  технология  и  др.)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3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Содержание  и  компоненты  интеграции. Какие  учебные  дисциплины  в  неё  входят? Каково  сочетание  старых, классических, и новых, основных  и  дополнительных,  дисциплин  в  процессе  интеграции?</a:t>
            </a:r>
          </a:p>
          <a:p>
            <a:pPr marL="0" indent="0" algn="just">
              <a:spcAft>
                <a:spcPts val="800"/>
              </a:spcAft>
              <a:buNone/>
            </a:pPr>
            <a:r>
              <a:rPr lang="ru-RU" sz="3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Направление  и  объём  интегрированных  предметов, в  чём  он  выражается: в  создании  нового  учебного  предмета; в  создании  цикла  (блока) периодически  повторяемых уроков; создании  единичных  интегрированных  уроков?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561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219199" y="330926"/>
            <a:ext cx="9753601" cy="546027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Aft>
                <a:spcPts val="800"/>
              </a:spcAft>
              <a:buNone/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Уровень  ( стадия )  интеграции  содержания  в  курсе  или  уроке: органически единая,  целостная  новая  структура; параллельное  существование  в  одном  уроке  или  программе  различных  пластов  материала; стадия  перехода  от  параллельного  соединения  материала  к  целостной  новой  структуре?</a:t>
            </a:r>
            <a:endParaRPr lang="ru-RU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Aft>
                <a:spcPts val="800"/>
              </a:spcAft>
              <a:buNone/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Тема интегрированного урока, проблема, цель.  Уровень новизны. Достигнута ли систематизация знаний обучающихся, формирование целостного взгляда на предмет?</a:t>
            </a:r>
            <a:endParaRPr lang="ru-RU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Aft>
                <a:spcPts val="800"/>
              </a:spcAft>
              <a:buNone/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Деятельность учителя и учащихся по подготовке к интегрированному уроку. Спонтанно ли  осуществляется  этот урок  или  является  результатом  тщательной  подготовки  ученика  и  учителя? Какую  самостоятельную  работу  ученики  должны были  выполнять  до  урока;  её  цель, объём, характер? Облегчают ли  уроки условия обучения  или  они  затрудняют  их  жизнь?</a:t>
            </a:r>
            <a:endParaRPr lang="ru-RU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05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297576" y="975360"/>
            <a:ext cx="9605555" cy="481584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Aft>
                <a:spcPts val="800"/>
              </a:spcAft>
              <a:buNone/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Формы проведения  интегрированного  урока, виды деятельности учителя  и учеников.  Разумно ли  они  сочетаются, ведут ли к поставленной  цели?</a:t>
            </a:r>
          </a:p>
          <a:p>
            <a:pPr marL="0" indent="0" algn="just">
              <a:lnSpc>
                <a:spcPct val="100000"/>
              </a:lnSpc>
              <a:spcAft>
                <a:spcPts val="800"/>
              </a:spcAft>
              <a:buNone/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 Результаты  деятельности обучающихся  на  интегрированном  уроке. Создалось ли  единое  ( интегрированное )  представление  о  проблеме; широта  их  кругозора;  культура  суждений,  их  аргументация;  степень убежденности  в  итогах  обсуждения  проблемы; культура  речи;  эмоциональная  вовлеченность  в  проблему.</a:t>
            </a:r>
            <a:endParaRPr lang="ru-RU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99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Анализ интегрированного урока.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1556084"/>
            <a:ext cx="9905999" cy="4235117"/>
          </a:xfrm>
        </p:spPr>
        <p:txBody>
          <a:bodyPr>
            <a:normAutofit fontScale="85000" lnSpcReduction="10000"/>
          </a:bodyPr>
          <a:lstStyle/>
          <a:p>
            <a:pPr marL="0" lvl="0" indent="0" algn="just">
              <a:spcAft>
                <a:spcPts val="0"/>
              </a:spcAft>
              <a:buNone/>
            </a:pP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1.Объект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интеграции (культура, наука, краеведение, человек, технология и др</a:t>
            </a: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.).</a:t>
            </a:r>
            <a:endParaRPr lang="ru-RU" sz="2800" b="1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Aft>
                <a:spcPts val="0"/>
              </a:spcAft>
              <a:buNone/>
            </a:pPr>
            <a:r>
              <a:rPr lang="ru-RU" sz="28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Содержание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компоненты интеграции. Какие ученые дисциплины в нее входят? Каково сочетание старых, классических и новых, основных и дополнительных дисциплин в процессе </a:t>
            </a: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интеграции?</a:t>
            </a:r>
            <a:endParaRPr lang="ru-RU" sz="2800" b="1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Aft>
                <a:spcPts val="0"/>
              </a:spcAft>
              <a:buNone/>
            </a:pPr>
            <a:r>
              <a:rPr lang="ru-RU" sz="28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объем интегрируемых предметов, в чем он выражает­ся: </a:t>
            </a: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создании нового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учебного </a:t>
            </a: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предмета: в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создании цикла (блока) периодически повторяемых уроков; создании единичных интегрированных уроков?</a:t>
            </a:r>
            <a:endParaRPr lang="ru-RU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690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896982" y="619125"/>
            <a:ext cx="10267407" cy="5738132"/>
          </a:xfrm>
        </p:spPr>
        <p:txBody>
          <a:bodyPr>
            <a:normAutofit fontScale="85000" lnSpcReduction="20000"/>
          </a:bodyPr>
          <a:lstStyle/>
          <a:p>
            <a:pPr marL="0" lvl="0" indent="0" algn="just">
              <a:spcAft>
                <a:spcPts val="0"/>
              </a:spcAft>
              <a:buNone/>
            </a:pP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Уровень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(стадии) интеграции содержания в курсе или уроке: органи­чески единая, целостная новая структура; параллельное существование в одном уроке или программе различных пластов материала; стадия пере­хода от параллельного соединения материала к целостной новой </a:t>
            </a: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структу­ре?\</a:t>
            </a:r>
          </a:p>
          <a:p>
            <a:pPr marL="0" lvl="0" indent="0" algn="just">
              <a:spcAft>
                <a:spcPts val="0"/>
              </a:spcAft>
              <a:buNone/>
            </a:pP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Тема  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интегрированного урока,   проблема,   цель.   Уровень   новизны. Достигнута ли систематизация знаний учащихся, формирование целост­ного взгляда на </a:t>
            </a: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предмет?</a:t>
            </a:r>
          </a:p>
          <a:p>
            <a:pPr marL="0" lvl="0" indent="0" algn="just">
              <a:spcAft>
                <a:spcPts val="0"/>
              </a:spcAft>
              <a:buNone/>
            </a:pP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Деятельность учителя и учеников по подготовке к интегрированно­му уроку. Спонтанно ли осуществляется этот урок или является резуль­татом тщательной подготовки ученика и учителя? Какую самостоятель­ную работу ученики должны были выполнить до урока; ее цель, объем, характер? Облегчают ли эти уроки условия обучения учащихся или за­трудняют их жизнь?</a:t>
            </a:r>
            <a:endParaRPr lang="ru-RU" sz="28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674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91886" y="619125"/>
            <a:ext cx="11068594" cy="5172075"/>
          </a:xfrm>
        </p:spPr>
        <p:txBody>
          <a:bodyPr>
            <a:normAutofit fontScale="92500" lnSpcReduction="20000"/>
          </a:bodyPr>
          <a:lstStyle/>
          <a:p>
            <a:pPr marL="270510" indent="0" algn="just">
              <a:spcAft>
                <a:spcPts val="0"/>
              </a:spcAft>
              <a:buNone/>
            </a:pPr>
            <a:r>
              <a:rPr lang="ru-RU" sz="2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7.Формы   </a:t>
            </a:r>
            <a:r>
              <a:rPr lang="ru-RU" sz="2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проведения   интегрированного   урока,  виды   деятельности учителей и учеников. Разумно ли они сочетаются, ведут ли к поставлен­ной цели?</a:t>
            </a:r>
            <a:endParaRPr lang="ru-RU" sz="2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0510" indent="0" algn="just">
              <a:spcAft>
                <a:spcPts val="0"/>
              </a:spcAft>
              <a:buNone/>
            </a:pPr>
            <a:r>
              <a:rPr lang="ru-RU" sz="2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8.Сотрудничество учителей на интегрированном уровне. Насколько оно органично? Не тянет ли кто-то «одеяло» на себя? Действительно ли едины проблемы и содержание проведенных ими уроков? Нет ли противоречий в используемых ими материалами?</a:t>
            </a:r>
            <a:endParaRPr lang="ru-RU" sz="2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0510" indent="0" algn="just">
              <a:spcAft>
                <a:spcPts val="0"/>
              </a:spcAft>
              <a:buNone/>
            </a:pPr>
            <a:r>
              <a:rPr lang="ru-RU" sz="2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9.Результаты деятельности учащихся на интегрированном уроке. Соз­далось ли у них единое (интегрированное) представление о проблеме; широта их кругозора; культура суждений, их аргументация; степень убе­жденности в итогах обсуждения проблемы; культура речи; эмоциональ­ная вовлеченность в проблему.</a:t>
            </a:r>
            <a:endParaRPr lang="ru-RU" sz="2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19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619793" y="1236663"/>
            <a:ext cx="9065623" cy="4554537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Интегрирование ( от лат. ) – восстановление; состояние связанности отдельных дифференцированных частей и функций системы в одно целое, а также процесс, ведущий к этому.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6914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576251" y="1317671"/>
            <a:ext cx="8260080" cy="35417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Анализируя литературу по данной проблеме, можно сформулировать следующее определение интеграции: интеграция – это естественная взаимосвязь наук, учебных дисциплин, разделов и тем учебных предметов на основе ведущей идеи и ведущих положений с глубоким, последовательным, многогранным раскрытием изучаемых процессов и явлений.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07874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062446" y="775063"/>
            <a:ext cx="9823268" cy="4929051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Наряду </a:t>
            </a:r>
            <a:r>
              <a:rPr lang="ru-RU" sz="3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интеллектуальными задачами урока при использовании </a:t>
            </a:r>
            <a:r>
              <a:rPr lang="ru-RU" sz="3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межпредметной</a:t>
            </a:r>
            <a:r>
              <a:rPr lang="ru-RU" sz="3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интеграции можно решать более сложные задачи</a:t>
            </a:r>
            <a:r>
              <a:rPr lang="ru-RU" sz="3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1.формировать </a:t>
            </a:r>
            <a:r>
              <a:rPr lang="ru-RU" sz="3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представление о гармоническом единстве мира и месте человека в нём;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2.формировать </a:t>
            </a:r>
            <a:r>
              <a:rPr lang="ru-RU" sz="3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нравственные качества, нравственно-эстетическую оценку предметов и явлений, воспитывать внимательное и участливое отношение к окружающему</a:t>
            </a:r>
            <a:r>
              <a:rPr lang="ru-RU" sz="3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3.развивать созидательные возможности личности, её общий творческий потенциал;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371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166948" y="618309"/>
            <a:ext cx="9953898" cy="5172891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Основными дидактико-психологическими принципами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становятся:</a:t>
            </a:r>
            <a:endParaRPr lang="ru-RU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1.личностно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ориентированные принципы (принцип адаптивности, принцип целостного развития, принцип психологической готовности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ru-RU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2.культурологические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принципы (принцип образа мира, принцип целостности содержания образования, принцип смыслового отношения к миру). </a:t>
            </a:r>
            <a:endParaRPr lang="ru-RU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804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Типы и формы интегрированных уроков.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Интегрированное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обучение подразумевает и проведение бинарных уроков и уроков с широким использованием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межпредметных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связей. Типы и формы этих уроков мы рассмотрим далее.</a:t>
            </a:r>
            <a:endParaRPr lang="ru-RU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0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Тип урока: урок формирования новых знаний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5222" y="1349829"/>
            <a:ext cx="10582190" cy="4206240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Aft>
                <a:spcPts val="100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Уроки формирования новых знаний конструируются в </a:t>
            </a:r>
            <a:r>
              <a:rPr lang="ru-RU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формах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урок-лекция;</a:t>
            </a:r>
            <a:r>
              <a:rPr lang="ru-RU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урок-путешествие;урок-экспедиция;урок-исследование;урок-инсценировка;учебная конференция; урок- экскурсия; мультимедиа- урок; проблемный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урок.</a:t>
            </a:r>
            <a:endParaRPr lang="ru-RU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Aft>
                <a:spcPts val="100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Структура урока сочетает этапы: организационный, постановки цели, актуализации знаний, введения знаний, обобщения первичного закрепления и систематизации знаний, подведения итогов обучения, определения домашнего задания и инструктажа по его выполнению.</a:t>
            </a:r>
            <a:endParaRPr lang="ru-RU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 урока формирования знаний - организация работы по усвоению ими понятий, научных фактов, предусмотренных учебной программой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2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Тип урока: урок обучения умениям и навыкам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1748589"/>
            <a:ext cx="9905999" cy="4042612"/>
          </a:xfrm>
        </p:spPr>
        <p:txBody>
          <a:bodyPr>
            <a:normAutofit fontScale="77500" lnSpcReduction="20000"/>
          </a:bodyPr>
          <a:lstStyle/>
          <a:p>
            <a:pPr algn="just"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Урок обучения умениям и навыкам предусматривает </a:t>
            </a:r>
            <a:r>
              <a:rPr lang="ru-RU" sz="28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формы</a:t>
            </a: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урок-практикум; урок-сочинение; урок- </a:t>
            </a:r>
            <a:r>
              <a:rPr lang="ru-RU" sz="28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диалог;урок</a:t>
            </a: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деловая или ролевая </a:t>
            </a: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игра; комбинированный урок; путешествие; экспедиция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т.д.</a:t>
            </a:r>
            <a:endParaRPr lang="ru-RU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1000"/>
              </a:spcAft>
            </a:pP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Структура урока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включает этапы: организационный, постановки цели, проверки домашнего задания и актуализации знаний, выполнение задач стандартного типа, затем реконструктивно-вариативного типа, творческого типа, контроля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умений и навыков, определения домашнего задания.</a:t>
            </a:r>
            <a:endParaRPr lang="ru-RU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данного типа урока - выработать у учащихся определенные умения и навыки, предусмотренные учебной программой.</a:t>
            </a:r>
            <a:endParaRPr lang="ru-RU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425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Тип урока: применение знаний на практике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1375954"/>
            <a:ext cx="9905999" cy="4380412"/>
          </a:xfrm>
        </p:spPr>
        <p:txBody>
          <a:bodyPr>
            <a:normAutofit lnSpcReduction="10000"/>
          </a:bodyPr>
          <a:lstStyle/>
          <a:p>
            <a:pPr algn="just">
              <a:spcAft>
                <a:spcPts val="0"/>
              </a:spcAft>
            </a:pPr>
            <a:r>
              <a:rPr lang="ru-RU" sz="2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Основные </a:t>
            </a:r>
            <a:r>
              <a:rPr lang="ru-RU" sz="26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формы </a:t>
            </a:r>
            <a:r>
              <a:rPr lang="ru-RU" sz="2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уроков данного </a:t>
            </a:r>
            <a:r>
              <a:rPr lang="ru-RU" sz="26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типа:ролевые</a:t>
            </a:r>
            <a:r>
              <a:rPr lang="ru-RU" sz="2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деловые </a:t>
            </a:r>
            <a:r>
              <a:rPr lang="ru-RU" sz="26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игры;практикумы;уроки</a:t>
            </a:r>
            <a:r>
              <a:rPr lang="ru-RU" sz="2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защиты </a:t>
            </a:r>
            <a:r>
              <a:rPr lang="ru-RU" sz="26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проектов;путешествие;экспедиция</a:t>
            </a:r>
            <a:r>
              <a:rPr lang="ru-RU" sz="2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т.д.</a:t>
            </a:r>
            <a:endParaRPr lang="ru-RU" sz="2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6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Структура урока</a:t>
            </a:r>
            <a:r>
              <a:rPr lang="ru-RU" sz="2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подразумевает этапы: организационный, постановки цели, проверки домашнего задания и актуализации знаний, оперирования знаниями, умениями и навыками при решении практических задач, составление отчета о </a:t>
            </a:r>
            <a:r>
              <a:rPr lang="ru-RU" sz="2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выполнении </a:t>
            </a:r>
            <a:r>
              <a:rPr lang="ru-RU" sz="2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работы, определение домашнего задания</a:t>
            </a:r>
            <a:r>
              <a:rPr lang="ru-RU" sz="2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ru-RU" sz="26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2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данного типа урока - применение знаний на практике.</a:t>
            </a:r>
            <a:endParaRPr lang="ru-RU" sz="2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946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Контур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Контур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56</TotalTime>
  <Words>1199</Words>
  <Application>Microsoft Office PowerPoint</Application>
  <PresentationFormat>Произвольный</PresentationFormat>
  <Paragraphs>51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Контур</vt:lpstr>
      <vt:lpstr>Межпредметная интеграция - необходимое условие современного образования.</vt:lpstr>
      <vt:lpstr>Презентация PowerPoint</vt:lpstr>
      <vt:lpstr>Презентация PowerPoint</vt:lpstr>
      <vt:lpstr>Презентация PowerPoint</vt:lpstr>
      <vt:lpstr>Презентация PowerPoint</vt:lpstr>
      <vt:lpstr>Типы и формы интегрированных уроков. </vt:lpstr>
      <vt:lpstr>Тип урока: урок формирования новых знаний </vt:lpstr>
      <vt:lpstr>Тип урока: урок обучения умениям и навыкам </vt:lpstr>
      <vt:lpstr>Тип урока: применение знаний на практике </vt:lpstr>
      <vt:lpstr>Тип урока: урок повторения, систематизации и обобщения знаний, закрепления умений </vt:lpstr>
      <vt:lpstr>Тип урока: урок контроля и проверки знаний и умений </vt:lpstr>
      <vt:lpstr>Критерии анализа  интегрированного  урока. </vt:lpstr>
      <vt:lpstr>Презентация PowerPoint</vt:lpstr>
      <vt:lpstr>Презентация PowerPoint</vt:lpstr>
      <vt:lpstr>Анализ интегрированного урока. 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Межпредметная интеграция-необходимое условие современного образования.</dc:title>
  <dc:creator>Admin</dc:creator>
  <cp:lastModifiedBy>Валентин Иванов</cp:lastModifiedBy>
  <cp:revision>7</cp:revision>
  <dcterms:created xsi:type="dcterms:W3CDTF">2015-03-28T16:25:20Z</dcterms:created>
  <dcterms:modified xsi:type="dcterms:W3CDTF">2015-03-28T17:48:53Z</dcterms:modified>
</cp:coreProperties>
</file>