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1" r:id="rId3"/>
    <p:sldId id="265" r:id="rId4"/>
    <p:sldId id="293" r:id="rId5"/>
    <p:sldId id="257" r:id="rId6"/>
    <p:sldId id="266" r:id="rId7"/>
    <p:sldId id="267" r:id="rId8"/>
    <p:sldId id="271" r:id="rId9"/>
    <p:sldId id="272" r:id="rId10"/>
    <p:sldId id="280" r:id="rId11"/>
    <p:sldId id="273" r:id="rId12"/>
    <p:sldId id="281" r:id="rId13"/>
    <p:sldId id="275" r:id="rId14"/>
    <p:sldId id="270" r:id="rId15"/>
    <p:sldId id="296" r:id="rId16"/>
    <p:sldId id="295" r:id="rId17"/>
    <p:sldId id="276" r:id="rId18"/>
    <p:sldId id="282" r:id="rId19"/>
    <p:sldId id="278" r:id="rId20"/>
    <p:sldId id="277" r:id="rId21"/>
    <p:sldId id="289" r:id="rId22"/>
    <p:sldId id="291" r:id="rId23"/>
    <p:sldId id="29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34" d="100"/>
          <a:sy n="34" d="100"/>
        </p:scale>
        <p:origin x="-72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0"/>
              <a:ext cx="816" cy="3975"/>
              <a:chOff x="4944" y="0"/>
              <a:chExt cx="816" cy="3975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0"/>
                <a:ext cx="480" cy="1431"/>
                <a:chOff x="5280" y="0"/>
                <a:chExt cx="480" cy="1431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5" y="-1"/>
                  <a:ext cx="174" cy="176"/>
                  <a:chOff x="166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67" y="323"/>
                    <a:ext cx="1690" cy="2560"/>
                    <a:chOff x="166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4408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09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844F-8CAA-4593-8166-D7FAE898E04F}" type="datetimeFigureOut">
              <a:rPr lang="ru-RU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D4E57-E795-4CB7-ADFD-1501721DF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9380C-F2FE-495E-8174-B228813E066E}" type="datetimeFigureOut">
              <a:rPr lang="ru-RU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EB3D-2653-4933-B83B-9C4254A18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028BE-63F1-49FA-BDC2-C3CCE08F9845}" type="datetimeFigureOut">
              <a:rPr lang="ru-RU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705C5-1A79-49FE-B5D5-1B08026B3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05521-B036-4D57-A5EB-B06FB406FEB4}" type="datetimeFigureOut">
              <a:rPr lang="ru-RU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A4452-BCE5-4F29-B986-FFF520549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9BF24-8DF9-4285-BC55-10F33B244E5D}" type="datetimeFigureOut">
              <a:rPr lang="ru-RU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B0640-7420-42FD-96B6-3AC15A760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7A41E-BDB2-4733-8381-4921A1B2DF4C}" type="datetimeFigureOut">
              <a:rPr lang="ru-RU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C55FB-2B42-4D71-AA85-61D760FDD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1981B-C1D4-4B59-AD76-91D714579143}" type="datetimeFigureOut">
              <a:rPr lang="ru-RU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9CAC4-E5D5-4B72-8C5B-26253E11E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B6382-EADD-487F-BBEC-31A5F68D33D6}" type="datetimeFigureOut">
              <a:rPr lang="ru-RU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CAAD7-3A5B-4012-8BD2-603A8E95A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20E5C-75DC-4D69-A0D8-AB51B0850A86}" type="datetimeFigureOut">
              <a:rPr lang="ru-RU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79DA4-74F6-40EB-B8ED-E30532752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FACA0-E9E5-43E6-BB81-4CF1C2D6FD7D}" type="datetimeFigureOut">
              <a:rPr lang="ru-RU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C0E79-B0D6-45AF-9BF1-83A3E3868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1E9B8-F872-4B27-B165-8550DDEBFF80}" type="datetimeFigureOut">
              <a:rPr lang="ru-RU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2F314-301D-497E-97CF-37B342009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43011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43012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43013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301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3019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4302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3021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3022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3023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3024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3025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43054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55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56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57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58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59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60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61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62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43063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64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6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D94BFB0A-A4FF-42BE-A037-C56D1B1FE374}" type="datetimeFigureOut">
              <a:rPr lang="ru-RU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4306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6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91379C3C-8BBA-4560-B65E-C45D621D4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2593975"/>
          </a:xfrm>
        </p:spPr>
        <p:txBody>
          <a:bodyPr/>
          <a:lstStyle/>
          <a:p>
            <a:pPr algn="ctr" eaLnBrk="1" hangingPunct="1"/>
            <a:r>
              <a:rPr lang="ru-RU" sz="4800" b="1" smtClean="0"/>
              <a:t>Тема: </a:t>
            </a:r>
            <a:br>
              <a:rPr lang="ru-RU" sz="4800" b="1" smtClean="0"/>
            </a:br>
            <a:r>
              <a:rPr lang="ru-RU" sz="4800" b="1" smtClean="0"/>
              <a:t>«Современный урок </a:t>
            </a:r>
            <a:br>
              <a:rPr lang="ru-RU" sz="4800" b="1" smtClean="0"/>
            </a:br>
            <a:r>
              <a:rPr lang="ru-RU" sz="4800" b="1" smtClean="0"/>
              <a:t>и его анализ»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00338" y="549275"/>
            <a:ext cx="5857875" cy="5000625"/>
          </a:xfrm>
        </p:spPr>
        <p:txBody>
          <a:bodyPr/>
          <a:lstStyle/>
          <a:p>
            <a:pPr eaLnBrk="1" hangingPunct="1"/>
            <a:r>
              <a:rPr lang="ru-RU" sz="4500" smtClean="0"/>
              <a:t>Требования к подготовке и организации  современного урока</a:t>
            </a:r>
            <a:br>
              <a:rPr lang="ru-RU" sz="4500" smtClean="0"/>
            </a:br>
            <a:r>
              <a:rPr lang="ru-RU" sz="4500" smtClean="0"/>
              <a:t/>
            </a:r>
            <a:br>
              <a:rPr lang="ru-RU" sz="4500" smtClean="0"/>
            </a:br>
            <a:endParaRPr lang="ru-RU" sz="4500" smtClean="0"/>
          </a:p>
        </p:txBody>
      </p:sp>
      <p:pic>
        <p:nvPicPr>
          <p:cNvPr id="22530" name="Содержимое 3" descr="6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813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4" descr="10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88"/>
            <a:ext cx="192881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5" descr="17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3313"/>
            <a:ext cx="1928813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7" descr="19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62525"/>
            <a:ext cx="1928813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9" y="3786190"/>
            <a:ext cx="1857388" cy="1571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88913"/>
            <a:ext cx="8229600" cy="6335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000" i="1" smtClean="0"/>
              <a:t>    -обеспечить на уроке охрану здоровья школьников;</a:t>
            </a:r>
            <a:br>
              <a:rPr lang="ru-RU" sz="3000" i="1" smtClean="0"/>
            </a:br>
            <a:r>
              <a:rPr lang="ru-RU" sz="3000" i="1" smtClean="0"/>
              <a:t>-начинать подготовку к каждому конкретному уроку с планирования системы уроков по данной теме;</a:t>
            </a:r>
            <a:br>
              <a:rPr lang="ru-RU" sz="3000" i="1" smtClean="0"/>
            </a:br>
            <a:r>
              <a:rPr lang="ru-RU" sz="3000" i="1" smtClean="0"/>
              <a:t>-своевременно подготовить к каждому уроку демонстрационный и дидактический материал, технические средства обучения;</a:t>
            </a:r>
            <a:r>
              <a:rPr lang="ru-RU" sz="30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000" smtClean="0"/>
              <a:t>    -обеспечить разнообразие типов уроков в системе уроков по данной теме;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000" smtClean="0"/>
              <a:t>    -создать возможность для учащихся часть знаний на уроке получать </a:t>
            </a:r>
            <a:r>
              <a:rPr lang="ru-RU" sz="3000" b="1" i="1" smtClean="0"/>
              <a:t>самостоятельно под руководством учителя </a:t>
            </a:r>
            <a:br>
              <a:rPr lang="ru-RU" sz="3000" b="1" i="1" smtClean="0"/>
            </a:br>
            <a:endParaRPr lang="ru-RU" sz="3000" b="1" i="1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8"/>
          <p:cNvSpPr>
            <a:spLocks noGrp="1"/>
          </p:cNvSpPr>
          <p:nvPr>
            <p:ph type="title" idx="4294967295"/>
          </p:nvPr>
        </p:nvSpPr>
        <p:spPr>
          <a:xfrm>
            <a:off x="2700338" y="274638"/>
            <a:ext cx="5986462" cy="5368925"/>
          </a:xfrm>
        </p:spPr>
        <p:txBody>
          <a:bodyPr/>
          <a:lstStyle/>
          <a:p>
            <a:pPr eaLnBrk="1" hangingPunct="1"/>
            <a:r>
              <a:rPr lang="ru-RU" sz="4500" smtClean="0">
                <a:solidFill>
                  <a:schemeClr val="bg2"/>
                </a:solidFill>
              </a:rPr>
              <a:t>Требования к технике проведения  современного урока.</a:t>
            </a:r>
            <a:br>
              <a:rPr lang="ru-RU" sz="4500" smtClean="0">
                <a:solidFill>
                  <a:schemeClr val="bg2"/>
                </a:solidFill>
              </a:rPr>
            </a:br>
            <a:r>
              <a:rPr lang="ru-RU" sz="4500" smtClean="0"/>
              <a:t/>
            </a:r>
            <a:br>
              <a:rPr lang="ru-RU" sz="4500" smtClean="0"/>
            </a:br>
            <a:endParaRPr lang="en-US" sz="4500" smtClean="0"/>
          </a:p>
        </p:txBody>
      </p:sp>
      <p:pic>
        <p:nvPicPr>
          <p:cNvPr id="24578" name="Содержимое 3" descr="6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813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5" descr="10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88"/>
            <a:ext cx="192881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6" descr="17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3313"/>
            <a:ext cx="1928813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7" descr="19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62525"/>
            <a:ext cx="1928813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63" y="3714750"/>
            <a:ext cx="29289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4294967295"/>
          </p:nvPr>
        </p:nvSpPr>
        <p:spPr>
          <a:xfrm>
            <a:off x="179388" y="188913"/>
            <a:ext cx="8785225" cy="6408737"/>
          </a:xfrm>
        </p:spPr>
        <p:txBody>
          <a:bodyPr/>
          <a:lstStyle/>
          <a:p>
            <a:pPr eaLnBrk="1" hangingPunct="1"/>
            <a:r>
              <a:rPr lang="ru-RU" sz="2400" i="1" smtClean="0"/>
              <a:t>-урок должен быть </a:t>
            </a:r>
            <a:r>
              <a:rPr lang="ru-RU" sz="2400" b="1" i="1" smtClean="0"/>
              <a:t>эмоциональным, вызывать интерес к учению</a:t>
            </a:r>
            <a:r>
              <a:rPr lang="ru-RU" sz="2400" i="1" smtClean="0"/>
              <a:t>, воспитывать потребность в знаниях;</a:t>
            </a:r>
            <a:br>
              <a:rPr lang="ru-RU" sz="2400" i="1" smtClean="0"/>
            </a:br>
            <a:r>
              <a:rPr lang="ru-RU" sz="2400" i="1" smtClean="0"/>
              <a:t>-темп и ритм урока должны быть оптимальными, действия учителя и учащихся </a:t>
            </a:r>
            <a:r>
              <a:rPr lang="ru-RU" sz="2400" b="1" i="1" smtClean="0"/>
              <a:t>завершёнными</a:t>
            </a:r>
            <a:r>
              <a:rPr lang="ru-RU" sz="2400" i="1" smtClean="0"/>
              <a:t>;</a:t>
            </a:r>
            <a:br>
              <a:rPr lang="ru-RU" sz="2400" i="1" smtClean="0"/>
            </a:br>
            <a:r>
              <a:rPr lang="ru-RU" sz="2400" i="1" smtClean="0"/>
              <a:t>-необходим полный контроль во взаимодействии учителя и учащихся на уроке, </a:t>
            </a:r>
            <a:r>
              <a:rPr lang="ru-RU" sz="2400" b="1" i="1" smtClean="0"/>
              <a:t>педагогический такт</a:t>
            </a:r>
            <a:r>
              <a:rPr lang="ru-RU" sz="2400" i="1" smtClean="0"/>
              <a:t>;</a:t>
            </a:r>
          </a:p>
          <a:p>
            <a:pPr eaLnBrk="1" hangingPunct="1"/>
            <a:r>
              <a:rPr lang="ru-RU" sz="2400" i="1" smtClean="0"/>
              <a:t>-создать атмосферу доброжелательности и </a:t>
            </a:r>
            <a:r>
              <a:rPr lang="ru-RU" sz="2400" b="1" i="1" smtClean="0"/>
              <a:t>активного</a:t>
            </a:r>
            <a:r>
              <a:rPr lang="ru-RU" sz="2400" i="1" smtClean="0"/>
              <a:t> творческого труда;</a:t>
            </a:r>
            <a:br>
              <a:rPr lang="ru-RU" sz="2400" i="1" smtClean="0"/>
            </a:br>
            <a:r>
              <a:rPr lang="ru-RU" sz="2400" i="1" smtClean="0"/>
              <a:t>-менять по возможности виды деятельности учащихся, оптимально </a:t>
            </a:r>
            <a:r>
              <a:rPr lang="ru-RU" sz="2400" b="1" i="1" smtClean="0"/>
              <a:t>сочетать</a:t>
            </a:r>
            <a:r>
              <a:rPr lang="ru-RU" sz="2400" i="1" smtClean="0"/>
              <a:t> разнообразные </a:t>
            </a:r>
            <a:r>
              <a:rPr lang="ru-RU" sz="2400" b="1" i="1" smtClean="0"/>
              <a:t>методы обучения</a:t>
            </a:r>
            <a:r>
              <a:rPr lang="ru-RU" sz="2400" i="1" smtClean="0"/>
              <a:t>;</a:t>
            </a:r>
            <a:br>
              <a:rPr lang="ru-RU" sz="2400" i="1" smtClean="0"/>
            </a:br>
            <a:r>
              <a:rPr lang="ru-RU" sz="2400" i="1" smtClean="0"/>
              <a:t>-обеспечить соблюдение единого орфографического режима, принятого в школе;</a:t>
            </a:r>
            <a:br>
              <a:rPr lang="ru-RU" sz="2400" i="1" smtClean="0"/>
            </a:br>
            <a:r>
              <a:rPr lang="ru-RU" sz="2400" i="1" smtClean="0"/>
              <a:t>-управлять учебным процессом на уроке. </a:t>
            </a:r>
          </a:p>
          <a:p>
            <a:pPr eaLnBrk="1" hangingPunct="1"/>
            <a:r>
              <a:rPr lang="ru-RU" sz="2400" b="1" i="1" u="sng" smtClean="0"/>
              <a:t>Большую часть урока активно работают учащиеся</a:t>
            </a:r>
            <a:r>
              <a:rPr lang="ru-RU" sz="2400" b="1" i="1" smtClean="0"/>
              <a:t>.</a:t>
            </a:r>
            <a:r>
              <a:rPr lang="ru-RU" sz="2400" i="1" smtClean="0"/>
              <a:t/>
            </a:r>
            <a:br>
              <a:rPr lang="ru-RU" sz="2400" i="1" smtClean="0"/>
            </a:br>
            <a:endParaRPr lang="ru-RU" sz="24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4"/>
          <p:cNvSpPr>
            <a:spLocks noGrp="1"/>
          </p:cNvSpPr>
          <p:nvPr>
            <p:ph idx="4294967295"/>
          </p:nvPr>
        </p:nvSpPr>
        <p:spPr>
          <a:xfrm>
            <a:off x="457200" y="333375"/>
            <a:ext cx="8229600" cy="61912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2800" smtClean="0"/>
              <a:t>ОСОБЕННОСТИ СОВРЕМЕННОГО УРОКА.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smtClean="0"/>
              <a:t>Основные типы уроков:</a:t>
            </a:r>
            <a:endParaRPr lang="ru-RU" sz="2200" smtClean="0"/>
          </a:p>
          <a:p>
            <a:pPr eaLnBrk="1" hangingPunct="1">
              <a:lnSpc>
                <a:spcPct val="80000"/>
              </a:lnSpc>
            </a:pPr>
            <a:r>
              <a:rPr lang="ru-RU" sz="2200" b="1" smtClean="0"/>
              <a:t>1. Урок изучения нового.</a:t>
            </a:r>
            <a:r>
              <a:rPr lang="ru-RU" sz="2200" smtClean="0"/>
              <a:t> Это: традиционный (комбинированный), лекция, экскурсия, исследовательская работа, учебный и трудовой практикум. Имеет целью изучение и первичное закрепление новых знаний.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smtClean="0"/>
              <a:t>2. Урок закрепления знаний.</a:t>
            </a:r>
            <a:r>
              <a:rPr lang="ru-RU" sz="2200" smtClean="0"/>
              <a:t> Это: практикум, экскурсия, лабораторная работа, собеседование, консультация. Имеет целью выработку умений по применению знаний.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smtClean="0"/>
              <a:t>3. Урок комплексного применения знаний.</a:t>
            </a:r>
            <a:r>
              <a:rPr lang="ru-RU" sz="2200" smtClean="0"/>
              <a:t> Это: практикум, лабораторная работа, семинар и т.д. Имеет целью выработку умений самостоятельно применять знания в комплексе, в новых условиях.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smtClean="0"/>
              <a:t>4. Урок обобщения и систематизации знаний.</a:t>
            </a:r>
            <a:r>
              <a:rPr lang="ru-RU" sz="2200" smtClean="0"/>
              <a:t> Это: семинар, конференция, круглый стол и т.д. Имеет целью обобщение единичных знаний в систему.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smtClean="0"/>
              <a:t>5. Урок контроля, оценки и коррекции знаний.</a:t>
            </a:r>
            <a:r>
              <a:rPr lang="ru-RU" sz="2200" smtClean="0"/>
              <a:t> Это: контрольная работа, зачет, коллоквиум, смотр знаний и т.д. Имеет целью определить уровень овладения знаниями, умениями и навыками.</a:t>
            </a:r>
          </a:p>
          <a:p>
            <a:pPr eaLnBrk="1" hangingPunct="1">
              <a:lnSpc>
                <a:spcPct val="80000"/>
              </a:lnSpc>
            </a:pPr>
            <a:endParaRPr lang="ru-RU" sz="22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Что же такое традиционный урок?</a:t>
            </a:r>
          </a:p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/>
              <a:t>А что именуется современным уроком?</a:t>
            </a:r>
            <a:endParaRPr lang="ru-RU" sz="4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7650163" cy="6480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900" b="1" smtClean="0"/>
              <a:t>Традиционный урок</a:t>
            </a:r>
            <a:r>
              <a:rPr lang="ru-RU" sz="1900" smtClean="0"/>
              <a:t> решает общеобразовательную задачу - вооружить учеников знаниями и строится в основном на объяснительно-иллюстративном методе. На таком уроке широко применяются наглядные пособия, организуется наблюдение и описание увиденного. </a:t>
            </a:r>
          </a:p>
          <a:p>
            <a:pPr>
              <a:lnSpc>
                <a:spcPct val="80000"/>
              </a:lnSpc>
            </a:pPr>
            <a:r>
              <a:rPr lang="ru-RU" sz="1900" b="1" smtClean="0"/>
              <a:t>Современный урок</a:t>
            </a:r>
            <a:r>
              <a:rPr lang="ru-RU" sz="1900" smtClean="0"/>
              <a:t> формирования знаний на основе сочетания разнообразных методов и средств обучения решает комплекс задач. Используются как объяснительно-иллюстративные, так и частично поисковые, исследовательские методы обучения, дискуссия, разнообразные источники знаний, программы телевидения, кинофрагменты, магнитофонные записи, мультимедийные курсы, интернет-технологии, другие технические средства обучения и контроля. Широко используются также разнообразные формы работы: групповая, фронтальная, звеньевая, парная, индивидуальная. На таких уроках создается больше возможностей для решения познавательных задач, высказывания предложений реализации творческого потенциала, словом создаются условия для полного развития личности учащегося. Разновидностями урока формирования новых знаний являются также: уроки формирования и совершенствования знаний, уроки закрепления и совершенствования знаний, уроки формирования нового проблемного видения. Тогда к перечисленным формам урока можно добавить семинар, заключительную конференцию, заключительную экскурсию.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Практическое занятие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ru-RU" smtClean="0"/>
              <a:t>1 группа. Напишите пожалуйста, плюсы и минусы традиционного урока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2 группа. Напишите пожалуйста, плюсы и минусы современного урока</a:t>
            </a:r>
          </a:p>
          <a:p>
            <a:pPr eaLnBrk="1" hangingPunct="1"/>
            <a:endParaRPr lang="ru-RU" smtClean="0"/>
          </a:p>
          <a:p>
            <a:pPr algn="ctr" eaLnBrk="1" hangingPunct="1"/>
            <a:r>
              <a:rPr lang="ru-RU" smtClean="0"/>
              <a:t>Презентуйте ваши ответы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3683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chemeClr val="bg2"/>
                </a:solidFill>
              </a:rPr>
              <a:t>Анализ урока</a:t>
            </a:r>
            <a:br>
              <a:rPr lang="ru-RU" sz="3600" b="1" smtClean="0">
                <a:solidFill>
                  <a:schemeClr val="bg2"/>
                </a:solidFill>
              </a:rPr>
            </a:br>
            <a:r>
              <a:rPr lang="ru-RU" sz="3600" b="1" smtClean="0">
                <a:solidFill>
                  <a:schemeClr val="bg2"/>
                </a:solidFill>
              </a:rPr>
              <a:t/>
            </a:r>
            <a:br>
              <a:rPr lang="ru-RU" sz="3600" b="1" smtClean="0">
                <a:solidFill>
                  <a:schemeClr val="bg2"/>
                </a:solidFill>
              </a:rPr>
            </a:br>
            <a:r>
              <a:rPr lang="ru-RU" sz="3600" b="1" smtClean="0">
                <a:solidFill>
                  <a:schemeClr val="bg2"/>
                </a:solidFill>
              </a:rPr>
              <a:t/>
            </a:r>
            <a:br>
              <a:rPr lang="ru-RU" sz="3600" b="1" smtClean="0">
                <a:solidFill>
                  <a:schemeClr val="bg2"/>
                </a:solidFill>
              </a:rPr>
            </a:br>
            <a:r>
              <a:rPr lang="ru-RU" sz="1800" b="1" smtClean="0">
                <a:solidFill>
                  <a:schemeClr val="bg2"/>
                </a:solidFill>
              </a:rPr>
              <a:t>Анализ (др.-греч. ἀνάλυσις — разложение, расчленение) — операция мысленного или реального расчленения целого (вещи, свойства, процесса или отношения между предметами) на составные части, выполняемая в процессе познания или предметно-практической деятельности человека.</a:t>
            </a:r>
            <a:br>
              <a:rPr lang="ru-RU" sz="1800" b="1" smtClean="0">
                <a:solidFill>
                  <a:schemeClr val="bg2"/>
                </a:solidFill>
              </a:rPr>
            </a:br>
            <a:r>
              <a:rPr lang="ru-RU" sz="1800" b="1" smtClean="0">
                <a:solidFill>
                  <a:schemeClr val="bg2"/>
                </a:solidFill>
              </a:rPr>
              <a:t/>
            </a:r>
            <a:br>
              <a:rPr lang="ru-RU" sz="1800" b="1" smtClean="0">
                <a:solidFill>
                  <a:schemeClr val="bg2"/>
                </a:solidFill>
              </a:rPr>
            </a:br>
            <a:r>
              <a:rPr lang="ru-RU" sz="1800" b="1" smtClean="0">
                <a:solidFill>
                  <a:schemeClr val="bg2"/>
                </a:solidFill>
              </a:rPr>
              <a:t>В дополнение к синтезу, метод анализа позволяет получить необходимую информацию о структуре объекта исследования, а также выделить из общей массы фактов те, которые непосредственно относятся к рассматриваемому вопросу.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6121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2400" b="1" smtClean="0"/>
              <a:t>Основные требования к анализу урока </a:t>
            </a:r>
          </a:p>
          <a:p>
            <a:pPr algn="ctr" eaLnBrk="1" hangingPunct="1">
              <a:lnSpc>
                <a:spcPct val="80000"/>
              </a:lnSpc>
            </a:pPr>
            <a:endParaRPr lang="ru-RU" sz="2400" b="1" smtClean="0"/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1. Цель и задачи анализа.</a:t>
            </a:r>
            <a:br>
              <a:rPr lang="ru-RU" sz="1800" smtClean="0"/>
            </a:br>
            <a:r>
              <a:rPr lang="ru-RU" sz="1800" smtClean="0"/>
              <a:t>2. Место разбираемого урока в системе уроков темы.</a:t>
            </a:r>
            <a:br>
              <a:rPr lang="ru-RU" sz="1800" smtClean="0"/>
            </a:br>
            <a:r>
              <a:rPr lang="ru-RU" sz="1800" smtClean="0"/>
              <a:t>3. Знание основ дидактики, психологии, методики, программ, нормативных требований и методических рекомендаций.</a:t>
            </a:r>
            <a:br>
              <a:rPr lang="ru-RU" sz="1800" smtClean="0"/>
            </a:br>
            <a:r>
              <a:rPr lang="ru-RU" sz="1800" smtClean="0"/>
              <a:t>4. Умение выделить позиции и показатели, по которым необходимо анализировать свой урок.</a:t>
            </a:r>
            <a:br>
              <a:rPr lang="ru-RU" sz="1800" smtClean="0"/>
            </a:br>
            <a:r>
              <a:rPr lang="ru-RU" sz="1800" smtClean="0"/>
              <a:t>5. Характеристика особенностей учащихся и их учет в работе на уроке.</a:t>
            </a:r>
            <a:br>
              <a:rPr lang="ru-RU" sz="1800" smtClean="0"/>
            </a:br>
            <a:r>
              <a:rPr lang="ru-RU" sz="1800" smtClean="0"/>
              <a:t>6. Обоснование образовательных, воспитательных и развивающих задач урока.</a:t>
            </a:r>
            <a:br>
              <a:rPr lang="ru-RU" sz="1800" smtClean="0"/>
            </a:br>
            <a:r>
              <a:rPr lang="ru-RU" sz="1800" smtClean="0"/>
              <a:t>7. Обоснованность намеченного плана урока, его типа, структуры, содержания, методов и средств.</a:t>
            </a:r>
            <a:br>
              <a:rPr lang="ru-RU" sz="1800" smtClean="0"/>
            </a:br>
            <a:r>
              <a:rPr lang="ru-RU" sz="1800" smtClean="0"/>
              <a:t>8. Психологическая и педагогическая оценка системы учебных задач, заданий и упражнений, выполняемых учащимися на уроке.</a:t>
            </a:r>
            <a:br>
              <a:rPr lang="ru-RU" sz="1800" smtClean="0"/>
            </a:br>
            <a:r>
              <a:rPr lang="ru-RU" sz="1800" smtClean="0"/>
              <a:t>9. Оценка развития самостоятельности мышления учащихся на различных этапах урока.</a:t>
            </a:r>
            <a:br>
              <a:rPr lang="ru-RU" sz="1800" smtClean="0"/>
            </a:br>
            <a:r>
              <a:rPr lang="ru-RU" sz="1800" smtClean="0"/>
              <a:t>10. Выполнение намеченных задач урока.</a:t>
            </a:r>
            <a:br>
              <a:rPr lang="ru-RU" sz="1800" smtClean="0"/>
            </a:br>
            <a:r>
              <a:rPr lang="ru-RU" sz="1800" smtClean="0"/>
              <a:t>11. Оценка не фактов или действий, а их педагогической целесообразности.</a:t>
            </a:r>
            <a:br>
              <a:rPr lang="ru-RU" sz="1800" smtClean="0"/>
            </a:br>
            <a:r>
              <a:rPr lang="ru-RU" sz="1800" smtClean="0"/>
              <a:t>12. Умение не только оценить этапы урока, но и показать их взаимосвязь.</a:t>
            </a:r>
            <a:br>
              <a:rPr lang="ru-RU" sz="1800" smtClean="0"/>
            </a:br>
            <a:r>
              <a:rPr lang="ru-RU" sz="1800" smtClean="0"/>
              <a:t>13. Удовлетворенность (неудовлетворенность) проведенным уроком (или его отдельными этапами).</a:t>
            </a:r>
            <a:br>
              <a:rPr lang="ru-RU" sz="1800" smtClean="0"/>
            </a:br>
            <a:r>
              <a:rPr lang="ru-RU" sz="1800" smtClean="0"/>
              <a:t>14. Объективность оценки учителем результатов своего урока.</a:t>
            </a:r>
            <a:br>
              <a:rPr lang="ru-RU" sz="1800" smtClean="0"/>
            </a:br>
            <a:r>
              <a:rPr lang="ru-RU" sz="1800" smtClean="0"/>
              <a:t>15. Намечаемые учителем меры по устранению недостатков.</a:t>
            </a:r>
            <a:br>
              <a:rPr lang="ru-RU" sz="1800" smtClean="0"/>
            </a:br>
            <a:r>
              <a:rPr lang="ru-RU" sz="1800" smtClean="0"/>
              <a:t>16. Запись конкретных коррективов в поурочный и тематический </a:t>
            </a:r>
            <a:r>
              <a:rPr lang="ru-RU" sz="1800" b="1" smtClean="0"/>
              <a:t>планы </a:t>
            </a:r>
            <a:r>
              <a:rPr lang="ru-RU" sz="1800" smtClean="0"/>
              <a:t>по совершенствованию своего мастерства.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7386638" cy="4497388"/>
          </a:xfrm>
        </p:spPr>
        <p:txBody>
          <a:bodyPr/>
          <a:lstStyle/>
          <a:p>
            <a:pPr eaLnBrk="1" hangingPunct="1"/>
            <a:r>
              <a:rPr lang="ru-RU" b="1" smtClean="0"/>
              <a:t>Цель: </a:t>
            </a:r>
          </a:p>
          <a:p>
            <a:pPr eaLnBrk="1" hangingPunct="1"/>
            <a:r>
              <a:rPr lang="ru-RU" smtClean="0"/>
              <a:t>·        Осознание  основных критериев современного урока и его анализа </a:t>
            </a:r>
          </a:p>
          <a:p>
            <a:pPr eaLnBrk="1" hangingPunct="1"/>
            <a:r>
              <a:rPr lang="ru-RU" smtClean="0"/>
              <a:t>·        Повышение интереса педагогов к современным технологиям</a:t>
            </a:r>
          </a:p>
          <a:p>
            <a:pPr eaLnBrk="1" hangingPunct="1"/>
            <a:r>
              <a:rPr lang="ru-RU" smtClean="0"/>
              <a:t>·        Осознание необходимости повышения уровня самообразования молодых специалистов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337300"/>
          </a:xfrm>
        </p:spPr>
        <p:txBody>
          <a:bodyPr/>
          <a:lstStyle/>
          <a:p>
            <a:pPr algn="ctr" eaLnBrk="1" hangingPunct="1"/>
            <a:r>
              <a:rPr lang="ru-RU" sz="2000" b="1" smtClean="0"/>
              <a:t>Этапы анализа урока:</a:t>
            </a:r>
          </a:p>
          <a:p>
            <a:pPr eaLnBrk="1" hangingPunct="1"/>
            <a:endParaRPr lang="ru-RU" sz="1600" b="1" i="1" smtClean="0"/>
          </a:p>
          <a:p>
            <a:pPr eaLnBrk="1" hangingPunct="1"/>
            <a:r>
              <a:rPr lang="ru-RU" sz="1600" b="1" i="1" smtClean="0"/>
              <a:t>Этап I</a:t>
            </a:r>
            <a:endParaRPr lang="ru-RU" sz="1600" b="1" smtClean="0"/>
          </a:p>
          <a:p>
            <a:pPr eaLnBrk="1" hangingPunct="1">
              <a:buFontTx/>
              <a:buNone/>
            </a:pPr>
            <a:r>
              <a:rPr lang="ru-RU" sz="1600" smtClean="0"/>
              <a:t>       1. Каковы первые впечатления?</a:t>
            </a:r>
            <a:br>
              <a:rPr lang="ru-RU" sz="1600" smtClean="0"/>
            </a:br>
            <a:r>
              <a:rPr lang="ru-RU" sz="1600" smtClean="0"/>
              <a:t>2. Какова общая оценка урока?</a:t>
            </a:r>
            <a:br>
              <a:rPr lang="ru-RU" sz="1600" smtClean="0"/>
            </a:br>
            <a:r>
              <a:rPr lang="ru-RU" sz="1600" smtClean="0"/>
              <a:t>3. Каково настроение (хорошее, среднее, плохое, очень плохое)?</a:t>
            </a:r>
            <a:br>
              <a:rPr lang="ru-RU" sz="1600" smtClean="0"/>
            </a:br>
            <a:r>
              <a:rPr lang="ru-RU" sz="1600" smtClean="0"/>
              <a:t>4. Доволен ли (недоволен) учитель собой?</a:t>
            </a:r>
            <a:br>
              <a:rPr lang="ru-RU" sz="1600" smtClean="0"/>
            </a:br>
            <a:r>
              <a:rPr lang="ru-RU" sz="1600" smtClean="0"/>
              <a:t>5. Все ли задуманное выполнено или многое не успели?</a:t>
            </a:r>
            <a:br>
              <a:rPr lang="ru-RU" sz="1600" smtClean="0"/>
            </a:br>
            <a:r>
              <a:rPr lang="ru-RU" sz="1600" smtClean="0"/>
              <a:t>6. Доволен ли учитель учениками, или они плохо относились к учению?</a:t>
            </a:r>
            <a:br>
              <a:rPr lang="ru-RU" sz="1600" smtClean="0"/>
            </a:br>
            <a:r>
              <a:rPr lang="ru-RU" sz="1600" smtClean="0"/>
              <a:t>7. Какова дисциплина на уроке? и др.</a:t>
            </a:r>
          </a:p>
          <a:p>
            <a:pPr eaLnBrk="1" hangingPunct="1"/>
            <a:r>
              <a:rPr lang="ru-RU" sz="1600" b="1" i="1" smtClean="0"/>
              <a:t>Этап II</a:t>
            </a:r>
            <a:endParaRPr lang="ru-RU" sz="1600" b="1" smtClean="0"/>
          </a:p>
          <a:p>
            <a:pPr eaLnBrk="1" hangingPunct="1">
              <a:buFontTx/>
              <a:buNone/>
            </a:pPr>
            <a:r>
              <a:rPr lang="ru-RU" sz="1600" smtClean="0"/>
              <a:t>       1. Достигнуты ли на уроке поставленные задачи?</a:t>
            </a:r>
            <a:br>
              <a:rPr lang="ru-RU" sz="1600" smtClean="0"/>
            </a:br>
            <a:r>
              <a:rPr lang="ru-RU" sz="1600" smtClean="0"/>
              <a:t>2. Оптимально ли протекал учебный процесс?</a:t>
            </a:r>
            <a:br>
              <a:rPr lang="ru-RU" sz="1600" smtClean="0"/>
            </a:br>
            <a:r>
              <a:rPr lang="ru-RU" sz="1600" smtClean="0"/>
              <a:t>3. Целенаправленно ли осуществлялось обучение, воспитание и развитие учеников?</a:t>
            </a:r>
            <a:br>
              <a:rPr lang="ru-RU" sz="1600" smtClean="0"/>
            </a:br>
            <a:r>
              <a:rPr lang="ru-RU" sz="1600" smtClean="0"/>
              <a:t>4. Формировался ли познавательный интерес школьников?</a:t>
            </a:r>
            <a:br>
              <a:rPr lang="ru-RU" sz="1600" smtClean="0"/>
            </a:br>
            <a:r>
              <a:rPr lang="ru-RU" sz="1600" smtClean="0"/>
              <a:t>5. Достигнута ли взаимосвязь в формировании знаний, умений, навыков учащихся?</a:t>
            </a:r>
            <a:br>
              <a:rPr lang="ru-RU" sz="1600" smtClean="0"/>
            </a:br>
            <a:r>
              <a:rPr lang="ru-RU" sz="1600" smtClean="0"/>
              <a:t>6. Соблюдались ли на уроке требования научной организации труда (экономия времени, четкость организации рабочего места учителя и учащихся, рациональность приемов деятельности школьников и др.)?</a:t>
            </a:r>
            <a:br>
              <a:rPr lang="ru-RU" sz="1600" smtClean="0"/>
            </a:br>
            <a:r>
              <a:rPr lang="ru-RU" sz="1600" smtClean="0"/>
              <a:t>7. Как работали учащиеся на уроке (активность, работоспособность, мера их занятости, внимание, отношение к делу, ответственность, самостоятельность и др.)?</a:t>
            </a:r>
            <a:br>
              <a:rPr lang="ru-RU" sz="1600" smtClean="0"/>
            </a:br>
            <a:r>
              <a:rPr lang="ru-RU" sz="1600" smtClean="0"/>
              <a:t>8. Удалось ли установить контакт с учащимися, благоприятен ли психологический микроклимат, не было ли безразличных учащихся?</a:t>
            </a:r>
            <a:br>
              <a:rPr lang="ru-RU" sz="1600" smtClean="0"/>
            </a:br>
            <a:r>
              <a:rPr lang="ru-RU" sz="1600" smtClean="0"/>
              <a:t>9. Довольны ли своим поведением, стилем и методами проведения урока?</a:t>
            </a:r>
            <a:br>
              <a:rPr lang="ru-RU" sz="1600" smtClean="0"/>
            </a:br>
            <a:r>
              <a:rPr lang="ru-RU" sz="1600" smtClean="0"/>
              <a:t>10. Что надо срочно исправить, изменить, дополнить на следующем уроке?</a:t>
            </a:r>
          </a:p>
          <a:p>
            <a:pPr eaLnBrk="1" hangingPunct="1"/>
            <a:endParaRPr lang="ru-RU" sz="160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chemeClr val="tx1"/>
                </a:solidFill>
              </a:rPr>
              <a:t>Схема анализа психологического качества урока</a:t>
            </a:r>
          </a:p>
        </p:txBody>
      </p:sp>
      <p:sp>
        <p:nvSpPr>
          <p:cNvPr id="35842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412875"/>
            <a:ext cx="8229600" cy="49291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3500" u="sng" smtClean="0"/>
              <a:t>Параметры:</a:t>
            </a:r>
          </a:p>
          <a:p>
            <a:pPr eaLnBrk="1" hangingPunct="1">
              <a:lnSpc>
                <a:spcPct val="80000"/>
              </a:lnSpc>
            </a:pPr>
            <a:r>
              <a:rPr lang="ru-RU" sz="2700" smtClean="0"/>
              <a:t>Цель урока</a:t>
            </a:r>
          </a:p>
          <a:p>
            <a:pPr eaLnBrk="1" hangingPunct="1">
              <a:lnSpc>
                <a:spcPct val="80000"/>
              </a:lnSpc>
            </a:pPr>
            <a:r>
              <a:rPr lang="ru-RU" sz="2700" smtClean="0"/>
              <a:t>Метод урока</a:t>
            </a:r>
          </a:p>
          <a:p>
            <a:pPr eaLnBrk="1" hangingPunct="1">
              <a:lnSpc>
                <a:spcPct val="80000"/>
              </a:lnSpc>
            </a:pPr>
            <a:r>
              <a:rPr lang="ru-RU" sz="2700" smtClean="0"/>
              <a:t>Средства организации урока</a:t>
            </a:r>
          </a:p>
          <a:p>
            <a:pPr eaLnBrk="1" hangingPunct="1">
              <a:lnSpc>
                <a:spcPct val="80000"/>
              </a:lnSpc>
            </a:pPr>
            <a:r>
              <a:rPr lang="ru-RU" sz="2700" smtClean="0"/>
              <a:t>Действия учащихся</a:t>
            </a:r>
          </a:p>
          <a:p>
            <a:pPr eaLnBrk="1" hangingPunct="1">
              <a:lnSpc>
                <a:spcPct val="80000"/>
              </a:lnSpc>
            </a:pPr>
            <a:r>
              <a:rPr lang="ru-RU" sz="2700" smtClean="0"/>
              <a:t>Приемы развития мышления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700" smtClean="0"/>
              <a:t>Управление вниманием на уроке</a:t>
            </a:r>
          </a:p>
          <a:p>
            <a:pPr eaLnBrk="1" hangingPunct="1">
              <a:lnSpc>
                <a:spcPct val="80000"/>
              </a:lnSpc>
            </a:pPr>
            <a:r>
              <a:rPr lang="ru-RU" sz="2700" smtClean="0"/>
              <a:t>Обеспечение качественного восприятия материала</a:t>
            </a:r>
          </a:p>
          <a:p>
            <a:pPr eaLnBrk="1" hangingPunct="1">
              <a:lnSpc>
                <a:spcPct val="80000"/>
              </a:lnSpc>
            </a:pPr>
            <a:r>
              <a:rPr lang="ru-RU" sz="2700" smtClean="0"/>
              <a:t>Развитие мнематических способностей учащихся</a:t>
            </a:r>
          </a:p>
          <a:p>
            <a:pPr eaLnBrk="1" hangingPunct="1">
              <a:lnSpc>
                <a:spcPct val="80000"/>
              </a:lnSpc>
            </a:pPr>
            <a:r>
              <a:rPr lang="ru-RU" sz="2700" smtClean="0"/>
              <a:t>Контроль и коррекция деятельности учащихся</a:t>
            </a:r>
          </a:p>
          <a:p>
            <a:pPr eaLnBrk="1" hangingPunct="1">
              <a:lnSpc>
                <a:spcPct val="80000"/>
              </a:lnSpc>
            </a:pPr>
            <a:r>
              <a:rPr lang="ru-RU" sz="2700" smtClean="0"/>
              <a:t>Поддержание приемлемого поведения в классе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7477125" cy="1143000"/>
          </a:xfrm>
        </p:spPr>
        <p:txBody>
          <a:bodyPr/>
          <a:lstStyle/>
          <a:p>
            <a:pPr eaLnBrk="1" hangingPunct="1"/>
            <a:r>
              <a:rPr lang="ru-RU" smtClean="0"/>
              <a:t>Рефлексия </a:t>
            </a:r>
            <a:br>
              <a:rPr lang="ru-RU" smtClean="0"/>
            </a:br>
            <a:endParaRPr lang="ru-RU" smtClean="0"/>
          </a:p>
        </p:txBody>
      </p:sp>
      <p:sp>
        <p:nvSpPr>
          <p:cNvPr id="36866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052513"/>
            <a:ext cx="8229600" cy="5102225"/>
          </a:xfrm>
        </p:spPr>
        <p:txBody>
          <a:bodyPr/>
          <a:lstStyle/>
          <a:p>
            <a:pPr algn="ctr" eaLnBrk="1" hangingPunct="1"/>
            <a:r>
              <a:rPr lang="ru-RU" sz="2400" smtClean="0"/>
              <a:t>на листе бумаги обведите свою ладошку. </a:t>
            </a:r>
          </a:p>
          <a:p>
            <a:pPr eaLnBrk="1" hangingPunct="1"/>
            <a:endParaRPr lang="ru-RU" sz="2400" smtClean="0"/>
          </a:p>
          <a:p>
            <a:pPr eaLnBrk="1" hangingPunct="1"/>
            <a:r>
              <a:rPr lang="ru-RU" sz="2400" smtClean="0"/>
              <a:t>каждый палец –это какая то позиция, по которой необходимо высказать свое мнение.</a:t>
            </a:r>
          </a:p>
          <a:p>
            <a:pPr eaLnBrk="1" hangingPunct="1"/>
            <a:r>
              <a:rPr lang="ru-RU" sz="2400" smtClean="0"/>
              <a:t>большой –для меня это важно и интересно …</a:t>
            </a:r>
          </a:p>
          <a:p>
            <a:pPr eaLnBrk="1" hangingPunct="1"/>
            <a:r>
              <a:rPr lang="ru-RU" sz="2400" smtClean="0"/>
              <a:t>указательный- я получил конкретные рекомендации…</a:t>
            </a:r>
          </a:p>
          <a:p>
            <a:pPr eaLnBrk="1" hangingPunct="1"/>
            <a:r>
              <a:rPr lang="ru-RU" sz="2400" smtClean="0"/>
              <a:t>средний- мне было трудно ( не понравилось)…</a:t>
            </a:r>
          </a:p>
          <a:p>
            <a:pPr eaLnBrk="1" hangingPunct="1"/>
            <a:r>
              <a:rPr lang="ru-RU" sz="2400" smtClean="0"/>
              <a:t>безымянный –моя оценка психологической атмосферы…</a:t>
            </a:r>
          </a:p>
          <a:p>
            <a:pPr eaLnBrk="1" hangingPunct="1"/>
            <a:r>
              <a:rPr lang="ru-RU" sz="2400" smtClean="0"/>
              <a:t>мизинец- для меня было недостаточно…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6600" smtClean="0"/>
              <a:t>Спасибо!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1989138"/>
            <a:ext cx="8161338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tx1"/>
                </a:solidFill>
              </a:rPr>
              <a:t>Три постулата заложены в основании новой технологии урока:</a:t>
            </a: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b="1" i="1" smtClean="0">
                <a:solidFill>
                  <a:schemeClr val="tx1"/>
                </a:solidFill>
              </a:rPr>
              <a:t>Первый: </a:t>
            </a:r>
            <a:r>
              <a:rPr lang="ru-RU" sz="2800" i="1" smtClean="0">
                <a:solidFill>
                  <a:schemeClr val="tx1"/>
                </a:solidFill>
              </a:rPr>
              <a:t>«Урок есть открытие истины, поиск и осмысление её в совместной деятельности учителя и ученика».</a:t>
            </a:r>
            <a:br>
              <a:rPr lang="ru-RU" sz="2800" i="1" smtClean="0">
                <a:solidFill>
                  <a:schemeClr val="tx1"/>
                </a:solidFill>
              </a:rPr>
            </a:br>
            <a:r>
              <a:rPr lang="ru-RU" sz="2800" b="1" i="1" smtClean="0">
                <a:solidFill>
                  <a:schemeClr val="tx1"/>
                </a:solidFill>
              </a:rPr>
              <a:t>Второй</a:t>
            </a:r>
            <a:r>
              <a:rPr lang="ru-RU" sz="2800" i="1" smtClean="0">
                <a:solidFill>
                  <a:schemeClr val="tx1"/>
                </a:solidFill>
              </a:rPr>
              <a:t>: «Урок есть часть жизни ребёнка».</a:t>
            </a:r>
            <a:br>
              <a:rPr lang="ru-RU" sz="2800" i="1" smtClean="0">
                <a:solidFill>
                  <a:schemeClr val="tx1"/>
                </a:solidFill>
              </a:rPr>
            </a:br>
            <a:r>
              <a:rPr lang="ru-RU" sz="2800" b="1" i="1" smtClean="0">
                <a:solidFill>
                  <a:schemeClr val="tx1"/>
                </a:solidFill>
              </a:rPr>
              <a:t>Третий: </a:t>
            </a:r>
            <a:r>
              <a:rPr lang="ru-RU" sz="2800" i="1" smtClean="0">
                <a:solidFill>
                  <a:schemeClr val="tx1"/>
                </a:solidFill>
              </a:rPr>
              <a:t>«Человек на уроке всегда остаётся наивысшей ценностью , выступая в роли цели и никогда не выступая в виде средства».</a:t>
            </a:r>
            <a:r>
              <a:rPr lang="ru-RU" sz="2400" i="1" smtClean="0"/>
              <a:t> </a:t>
            </a:r>
            <a:endParaRPr lang="ru-RU" sz="2400" smtClean="0"/>
          </a:p>
        </p:txBody>
      </p:sp>
      <p:pic>
        <p:nvPicPr>
          <p:cNvPr id="15363" name="Содержимое 3" descr="6.jpe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500" y="5000625"/>
            <a:ext cx="877888" cy="1308100"/>
          </a:xfrm>
        </p:spPr>
      </p:pic>
      <p:pic>
        <p:nvPicPr>
          <p:cNvPr id="15364" name="Рисунок 4" descr="10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5000625"/>
            <a:ext cx="165576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5" descr="17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5000625"/>
            <a:ext cx="18034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6" descr="18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3" y="5000625"/>
            <a:ext cx="17399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7" descr="19.jpe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50" y="5000625"/>
            <a:ext cx="13081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549275"/>
            <a:ext cx="7386638" cy="5546725"/>
          </a:xfrm>
        </p:spPr>
        <p:txBody>
          <a:bodyPr/>
          <a:lstStyle/>
          <a:p>
            <a:pPr eaLnBrk="1" hangingPunct="1"/>
            <a:endParaRPr lang="ru-RU" sz="3600" b="1" smtClean="0"/>
          </a:p>
          <a:p>
            <a:pPr eaLnBrk="1" hangingPunct="1"/>
            <a:r>
              <a:rPr lang="ru-RU" sz="3600" b="1" smtClean="0"/>
              <a:t>1 группа – Способствует успеху урока…..</a:t>
            </a:r>
          </a:p>
          <a:p>
            <a:pPr eaLnBrk="1" hangingPunct="1"/>
            <a:endParaRPr lang="ru-RU" sz="3600" b="1" smtClean="0"/>
          </a:p>
          <a:p>
            <a:pPr eaLnBrk="1" hangingPunct="1"/>
            <a:endParaRPr lang="ru-RU" sz="3600" b="1" smtClean="0"/>
          </a:p>
          <a:p>
            <a:pPr eaLnBrk="1" hangingPunct="1"/>
            <a:r>
              <a:rPr lang="ru-RU" sz="3600" b="1" smtClean="0"/>
              <a:t>2 группа - Затрудняют проведение урока…..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88913"/>
            <a:ext cx="8229600" cy="6480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200" b="1" i="1" smtClean="0"/>
              <a:t>Способствуют успеху урока</a:t>
            </a:r>
            <a:endParaRPr lang="ru-RU" sz="2200" b="1" smtClean="0"/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1. Хорошее знание материала урока.</a:t>
            </a:r>
            <a:br>
              <a:rPr lang="ru-RU" sz="2200" smtClean="0"/>
            </a:br>
            <a:r>
              <a:rPr lang="ru-RU" sz="2200" smtClean="0"/>
              <a:t>2. Бодрое самочувствие.</a:t>
            </a:r>
            <a:br>
              <a:rPr lang="ru-RU" sz="2200" smtClean="0"/>
            </a:br>
            <a:r>
              <a:rPr lang="ru-RU" sz="2200" smtClean="0"/>
              <a:t>3. Продуманный план урока.</a:t>
            </a:r>
            <a:br>
              <a:rPr lang="ru-RU" sz="2200" smtClean="0"/>
            </a:br>
            <a:r>
              <a:rPr lang="ru-RU" sz="2200" smtClean="0"/>
              <a:t>4. Чувство «физической» раскованности, свободы на уроке.</a:t>
            </a:r>
            <a:br>
              <a:rPr lang="ru-RU" sz="2200" smtClean="0"/>
            </a:br>
            <a:r>
              <a:rPr lang="ru-RU" sz="2200" smtClean="0"/>
              <a:t>5. Правильный выбор методов обучения.</a:t>
            </a:r>
            <a:br>
              <a:rPr lang="ru-RU" sz="2200" smtClean="0"/>
            </a:br>
            <a:r>
              <a:rPr lang="ru-RU" sz="2200" smtClean="0"/>
              <a:t>6. Разнообразие методов обучения.</a:t>
            </a:r>
            <a:br>
              <a:rPr lang="ru-RU" sz="2200" smtClean="0"/>
            </a:br>
            <a:r>
              <a:rPr lang="ru-RU" sz="2200" smtClean="0"/>
              <a:t>7. Занимательность изложения.</a:t>
            </a:r>
            <a:br>
              <a:rPr lang="ru-RU" sz="2200" smtClean="0"/>
            </a:br>
            <a:r>
              <a:rPr lang="ru-RU" sz="2200" smtClean="0"/>
              <a:t>8. Ярко выраженное эмоциональное отношение учителя к излагаемому материалу.</a:t>
            </a:r>
            <a:br>
              <a:rPr lang="ru-RU" sz="2200" smtClean="0"/>
            </a:br>
            <a:r>
              <a:rPr lang="ru-RU" sz="2200" smtClean="0"/>
              <a:t>9. Богатство интонаций, выразительная мимика, образная жестикуляция учителя.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i="1" smtClean="0"/>
              <a:t>Затрудняют проведение урока</a:t>
            </a:r>
            <a:endParaRPr lang="ru-RU" sz="2200" b="1" smtClean="0"/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1. Неуверенность в своих знаниях.</a:t>
            </a:r>
            <a:br>
              <a:rPr lang="ru-RU" sz="2200" smtClean="0"/>
            </a:br>
            <a:r>
              <a:rPr lang="ru-RU" sz="2200" smtClean="0"/>
              <a:t>2. Безразличное отношение.</a:t>
            </a:r>
            <a:br>
              <a:rPr lang="ru-RU" sz="2200" smtClean="0"/>
            </a:br>
            <a:r>
              <a:rPr lang="ru-RU" sz="2200" smtClean="0"/>
              <a:t>3. Рыхлая композиция урока.</a:t>
            </a:r>
            <a:br>
              <a:rPr lang="ru-RU" sz="2200" smtClean="0"/>
            </a:br>
            <a:r>
              <a:rPr lang="ru-RU" sz="2200" smtClean="0"/>
              <a:t>4. Скованность движений.</a:t>
            </a:r>
            <a:br>
              <a:rPr lang="ru-RU" sz="2200" smtClean="0"/>
            </a:br>
            <a:r>
              <a:rPr lang="ru-RU" sz="2200" smtClean="0"/>
              <a:t>5. Неумение учащихся работать предложенными методами обучения.</a:t>
            </a:r>
            <a:br>
              <a:rPr lang="ru-RU" sz="2200" smtClean="0"/>
            </a:br>
            <a:r>
              <a:rPr lang="ru-RU" sz="2200" smtClean="0"/>
              <a:t>6. Однообразие методов обучения.</a:t>
            </a:r>
            <a:br>
              <a:rPr lang="ru-RU" sz="2200" smtClean="0"/>
            </a:br>
            <a:r>
              <a:rPr lang="ru-RU" sz="2200" smtClean="0"/>
              <a:t>7. Бесстрастный рассказ учителя.</a:t>
            </a:r>
            <a:br>
              <a:rPr lang="ru-RU" sz="2200" smtClean="0"/>
            </a:br>
            <a:r>
              <a:rPr lang="ru-RU" sz="2200" smtClean="0"/>
              <a:t>8. Монотонность и сухость при изложении нового материала.</a:t>
            </a:r>
          </a:p>
          <a:p>
            <a:pPr eaLnBrk="1" hangingPunct="1">
              <a:lnSpc>
                <a:spcPct val="80000"/>
              </a:lnSpc>
            </a:pPr>
            <a:endParaRPr lang="ru-RU" sz="22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428750"/>
            <a:ext cx="8378825" cy="5168900"/>
          </a:xfrm>
        </p:spPr>
        <p:txBody>
          <a:bodyPr/>
          <a:lstStyle/>
          <a:p>
            <a:pPr eaLnBrk="1" hangingPunct="1"/>
            <a:r>
              <a:rPr lang="ru-RU" sz="3600" smtClean="0"/>
              <a:t>Урок изучения нового материала</a:t>
            </a:r>
          </a:p>
          <a:p>
            <a:pPr eaLnBrk="1" hangingPunct="1"/>
            <a:r>
              <a:rPr lang="ru-RU" sz="3600" smtClean="0"/>
              <a:t>Урок закрепления знаний</a:t>
            </a:r>
          </a:p>
          <a:p>
            <a:pPr eaLnBrk="1" hangingPunct="1"/>
            <a:r>
              <a:rPr lang="ru-RU" sz="3600" smtClean="0"/>
              <a:t>Урок комплексного применения знаний</a:t>
            </a:r>
          </a:p>
          <a:p>
            <a:pPr eaLnBrk="1" hangingPunct="1"/>
            <a:r>
              <a:rPr lang="ru-RU" sz="3600" smtClean="0"/>
              <a:t>Урок обобщения и систематизации знаний</a:t>
            </a:r>
          </a:p>
          <a:p>
            <a:pPr eaLnBrk="1" hangingPunct="1"/>
            <a:r>
              <a:rPr lang="ru-RU" sz="3600" smtClean="0"/>
              <a:t>Урок контроля, оценки и коррекции знаний</a:t>
            </a:r>
          </a:p>
          <a:p>
            <a:pPr eaLnBrk="1" hangingPunct="1">
              <a:buFontTx/>
              <a:buNone/>
            </a:pPr>
            <a:endParaRPr lang="ru-RU" sz="2700" smtClean="0"/>
          </a:p>
          <a:p>
            <a:pPr eaLnBrk="1" hangingPunct="1"/>
            <a:endParaRPr lang="ru-RU" sz="2400" smtClean="0"/>
          </a:p>
        </p:txBody>
      </p:sp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468313" y="188913"/>
            <a:ext cx="8280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latin typeface="Calibri" pitchFamily="34" charset="0"/>
              </a:rPr>
              <a:t>ТИПЫ УРОКОВ </a:t>
            </a:r>
          </a:p>
          <a:p>
            <a:pPr algn="ctr"/>
            <a:r>
              <a:rPr lang="ru-RU" sz="2200" b="1">
                <a:latin typeface="Calibri" pitchFamily="34" charset="0"/>
              </a:rPr>
              <a:t>ПО ОСНОВНЫМ ДИДАКТИЧЕСКИМ ЦЕЛЯМ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14625" y="642938"/>
            <a:ext cx="5986463" cy="1143000"/>
          </a:xfrm>
        </p:spPr>
        <p:txBody>
          <a:bodyPr/>
          <a:lstStyle/>
          <a:p>
            <a:pPr eaLnBrk="1" hangingPunct="1"/>
            <a:r>
              <a:rPr lang="ru-RU" sz="2600" b="1" smtClean="0"/>
              <a:t>Основные компоненты современного урока</a:t>
            </a:r>
          </a:p>
        </p:txBody>
      </p:sp>
      <p:pic>
        <p:nvPicPr>
          <p:cNvPr id="19458" name="Содержимое 3" descr="58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6350" y="-6350"/>
            <a:ext cx="2054225" cy="2438400"/>
          </a:xfrm>
        </p:spPr>
      </p:pic>
      <p:sp>
        <p:nvSpPr>
          <p:cNvPr id="19459" name="Заголовок 1"/>
          <p:cNvSpPr txBox="1">
            <a:spLocks/>
          </p:cNvSpPr>
          <p:nvPr/>
        </p:nvSpPr>
        <p:spPr bwMode="auto">
          <a:xfrm>
            <a:off x="2786063" y="2214563"/>
            <a:ext cx="598646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Char char="•"/>
            </a:pPr>
            <a:r>
              <a:rPr lang="ru-RU" sz="2400">
                <a:solidFill>
                  <a:schemeClr val="tx2"/>
                </a:solidFill>
                <a:latin typeface="Calibri" pitchFamily="34" charset="0"/>
              </a:rPr>
              <a:t>Организационный</a:t>
            </a:r>
          </a:p>
          <a:p>
            <a:pPr>
              <a:buFont typeface="Arial" charset="0"/>
              <a:buChar char="•"/>
            </a:pPr>
            <a:r>
              <a:rPr lang="ru-RU" sz="2400">
                <a:solidFill>
                  <a:schemeClr val="tx2"/>
                </a:solidFill>
                <a:latin typeface="Calibri" pitchFamily="34" charset="0"/>
              </a:rPr>
              <a:t>Целевой</a:t>
            </a:r>
          </a:p>
          <a:p>
            <a:pPr>
              <a:buFont typeface="Arial" charset="0"/>
              <a:buChar char="•"/>
            </a:pPr>
            <a:r>
              <a:rPr lang="ru-RU" sz="2400">
                <a:solidFill>
                  <a:schemeClr val="tx2"/>
                </a:solidFill>
                <a:latin typeface="Calibri" pitchFamily="34" charset="0"/>
              </a:rPr>
              <a:t>Мотивационный</a:t>
            </a:r>
          </a:p>
          <a:p>
            <a:pPr>
              <a:buFont typeface="Arial" charset="0"/>
              <a:buChar char="•"/>
            </a:pPr>
            <a:r>
              <a:rPr lang="ru-RU" sz="2400">
                <a:solidFill>
                  <a:schemeClr val="tx2"/>
                </a:solidFill>
                <a:latin typeface="Calibri" pitchFamily="34" charset="0"/>
              </a:rPr>
              <a:t>Коммуникативный</a:t>
            </a:r>
          </a:p>
          <a:p>
            <a:pPr>
              <a:buFont typeface="Arial" charset="0"/>
              <a:buChar char="•"/>
            </a:pPr>
            <a:r>
              <a:rPr lang="ru-RU" sz="2400">
                <a:solidFill>
                  <a:schemeClr val="tx2"/>
                </a:solidFill>
                <a:latin typeface="Calibri" pitchFamily="34" charset="0"/>
              </a:rPr>
              <a:t>Содержательный</a:t>
            </a:r>
          </a:p>
          <a:p>
            <a:pPr>
              <a:buFont typeface="Arial" charset="0"/>
              <a:buChar char="•"/>
            </a:pPr>
            <a:r>
              <a:rPr lang="ru-RU" sz="2400">
                <a:solidFill>
                  <a:schemeClr val="tx2"/>
                </a:solidFill>
                <a:latin typeface="Calibri" pitchFamily="34" charset="0"/>
              </a:rPr>
              <a:t>Технологический</a:t>
            </a:r>
          </a:p>
          <a:p>
            <a:pPr>
              <a:buFont typeface="Arial" charset="0"/>
              <a:buChar char="•"/>
            </a:pPr>
            <a:r>
              <a:rPr lang="ru-RU" sz="2400">
                <a:solidFill>
                  <a:schemeClr val="tx2"/>
                </a:solidFill>
                <a:latin typeface="Calibri" pitchFamily="34" charset="0"/>
              </a:rPr>
              <a:t>Контрольно-оценочный</a:t>
            </a:r>
          </a:p>
          <a:p>
            <a:pPr>
              <a:buFont typeface="Arial" charset="0"/>
              <a:buChar char="•"/>
            </a:pPr>
            <a:r>
              <a:rPr lang="ru-RU" sz="2400">
                <a:solidFill>
                  <a:schemeClr val="tx2"/>
                </a:solidFill>
                <a:latin typeface="Calibri" pitchFamily="34" charset="0"/>
              </a:rPr>
              <a:t>Аналитический</a:t>
            </a:r>
          </a:p>
          <a:p>
            <a:pPr>
              <a:buFont typeface="Arial" charset="0"/>
              <a:buChar char="•"/>
            </a:pPr>
            <a:endParaRPr lang="ru-RU" sz="240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ru-RU" sz="240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ru-RU" sz="240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9460" name="Рисунок 6" descr="класс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9063"/>
            <a:ext cx="19288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7" descr="0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0"/>
            <a:ext cx="192881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8" descr="дети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00688"/>
            <a:ext cx="192881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4294967295"/>
          </p:nvPr>
        </p:nvSpPr>
        <p:spPr>
          <a:xfrm>
            <a:off x="2357438" y="2000250"/>
            <a:ext cx="6483350" cy="24479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4500" smtClean="0"/>
              <a:t>Требования к структуре  современного урока.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300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>
                <a:solidFill>
                  <a:srgbClr val="FFFF00"/>
                </a:solidFill>
              </a:rPr>
              <a:t> </a:t>
            </a:r>
            <a:endParaRPr lang="ru-RU" smtClean="0"/>
          </a:p>
        </p:txBody>
      </p:sp>
      <p:pic>
        <p:nvPicPr>
          <p:cNvPr id="20482" name="Рисунок 3" descr="ege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563" y="-6350"/>
            <a:ext cx="283527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4" descr="priozer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1525" y="3925888"/>
            <a:ext cx="30845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4294967295"/>
          </p:nvPr>
        </p:nvSpPr>
        <p:spPr>
          <a:xfrm>
            <a:off x="323850" y="357188"/>
            <a:ext cx="8448675" cy="4929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700" b="1" smtClean="0">
                <a:solidFill>
                  <a:schemeClr val="bg2"/>
                </a:solidFill>
              </a:rPr>
              <a:t>Необходимо: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i="1" smtClean="0"/>
              <a:t>-правильно определить дидактические и воспитательные цели урока и его значение в системе уроков по теме;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i="1" smtClean="0"/>
              <a:t>-определить тип урока, продумать и обосновать его структуру;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i="1" smtClean="0"/>
              <a:t>-связать этот урок с предыдущими и последующими уроками;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i="1" smtClean="0"/>
              <a:t>- отобрать и применить оптимальные сочетания методов    изучения нового материала; </a:t>
            </a:r>
            <a:br>
              <a:rPr lang="ru-RU" sz="2400" i="1" smtClean="0"/>
            </a:br>
            <a:r>
              <a:rPr lang="ru-RU" sz="2400" i="1" smtClean="0"/>
              <a:t>-обеспечить систематический и разнообразный контроль знаний учащегося;</a:t>
            </a:r>
            <a:br>
              <a:rPr lang="ru-RU" sz="2400" i="1" smtClean="0"/>
            </a:br>
            <a:r>
              <a:rPr lang="ru-RU" sz="2400" i="1" smtClean="0"/>
              <a:t>-продумать систему повторения и закрепления изученного материала;</a:t>
            </a:r>
            <a:br>
              <a:rPr lang="ru-RU" sz="2400" i="1" smtClean="0"/>
            </a:br>
            <a:r>
              <a:rPr lang="ru-RU" sz="2400" i="1" smtClean="0"/>
              <a:t>-найти оптимальное место домашнему заданию.</a:t>
            </a:r>
            <a:br>
              <a:rPr lang="ru-RU" sz="2400" i="1" smtClean="0"/>
            </a:br>
            <a:endParaRPr lang="en-US" sz="2400" i="1" smtClean="0"/>
          </a:p>
        </p:txBody>
      </p:sp>
      <p:pic>
        <p:nvPicPr>
          <p:cNvPr id="21506" name="Picture 6" descr="СЕГОДНЯ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10188"/>
            <a:ext cx="1785938" cy="1504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1507" name="Picture 9" descr="S83018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5329238"/>
            <a:ext cx="2005013" cy="15287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1508" name="Picture 10" descr="S83093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3450" y="5329238"/>
            <a:ext cx="1860550" cy="15287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1509" name="Рисунок 11" descr="DSC0397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5357813"/>
            <a:ext cx="11430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12" descr="DSC0396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38" y="5327650"/>
            <a:ext cx="2357437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302</TotalTime>
  <Words>551</Words>
  <Application>Microsoft Office PowerPoint</Application>
  <PresentationFormat>Экран (4:3)</PresentationFormat>
  <Paragraphs>98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Кимоно</vt:lpstr>
      <vt:lpstr>Тема:  «Современный урок  и его анализ»</vt:lpstr>
      <vt:lpstr>Презентация PowerPoint</vt:lpstr>
      <vt:lpstr>Три постулата заложены в основании новой технологии урока: Первый: «Урок есть открытие истины, поиск и осмысление её в совместной деятельности учителя и ученика». Второй: «Урок есть часть жизни ребёнка». Третий: «Человек на уроке всегда остаётся наивысшей ценностью , выступая в роли цели и никогда не выступая в виде средства». </vt:lpstr>
      <vt:lpstr>Презентация PowerPoint</vt:lpstr>
      <vt:lpstr>Презентация PowerPoint</vt:lpstr>
      <vt:lpstr>Презентация PowerPoint</vt:lpstr>
      <vt:lpstr>Основные компоненты современного урока</vt:lpstr>
      <vt:lpstr>Презентация PowerPoint</vt:lpstr>
      <vt:lpstr>Презентация PowerPoint</vt:lpstr>
      <vt:lpstr>Требования к подготовке и организации  современного урока  </vt:lpstr>
      <vt:lpstr>Презентация PowerPoint</vt:lpstr>
      <vt:lpstr>Требования к технике проведения  современного урока.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Практическое занятие</vt:lpstr>
      <vt:lpstr>Анализ урока   Анализ (др.-греч. ἀνάλυσις — разложение, расчленение) — операция мысленного или реального расчленения целого (вещи, свойства, процесса или отношения между предметами) на составные части, выполняемая в процессе познания или предметно-практической деятельности человека.  В дополнение к синтезу, метод анализа позволяет получить необходимую информацию о структуре объекта исследования, а также выделить из общей массы фактов те, которые непосредственно относятся к рассматриваемому вопросу.</vt:lpstr>
      <vt:lpstr>Презентация PowerPoint</vt:lpstr>
      <vt:lpstr>Презентация PowerPoint</vt:lpstr>
      <vt:lpstr>Схема анализа психологического качества урока</vt:lpstr>
      <vt:lpstr>Рефлексия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Psiholog</dc:creator>
  <cp:lastModifiedBy>Валентин Иванов</cp:lastModifiedBy>
  <cp:revision>16</cp:revision>
  <dcterms:created xsi:type="dcterms:W3CDTF">2012-11-05T10:15:42Z</dcterms:created>
  <dcterms:modified xsi:type="dcterms:W3CDTF">2014-06-14T04:26:35Z</dcterms:modified>
</cp:coreProperties>
</file>